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797" r:id="rId1"/>
  </p:sldMasterIdLst>
  <p:sldIdLst>
    <p:sldId id="256" r:id="rId2"/>
    <p:sldId id="257" r:id="rId3"/>
    <p:sldId id="261" r:id="rId4"/>
    <p:sldId id="260" r:id="rId5"/>
    <p:sldId id="258" r:id="rId6"/>
    <p:sldId id="262" r:id="rId7"/>
    <p:sldId id="259" r:id="rId8"/>
    <p:sldId id="266" r:id="rId9"/>
    <p:sldId id="264" r:id="rId10"/>
    <p:sldId id="267" r:id="rId11"/>
    <p:sldId id="268" r:id="rId12"/>
    <p:sldId id="263" r:id="rId13"/>
    <p:sldId id="270" r:id="rId14"/>
    <p:sldId id="269"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ללא סגנון, ללא רשת">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005" autoAdjust="0"/>
    <p:restoredTop sz="94660"/>
  </p:normalViewPr>
  <p:slideViewPr>
    <p:cSldViewPr snapToGrid="0">
      <p:cViewPr varScale="1">
        <p:scale>
          <a:sx n="59" d="100"/>
          <a:sy n="59" d="100"/>
        </p:scale>
        <p:origin x="96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237814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he-IL"/>
              <a:t>לחץ על הסמל כדי להוסיף תמונה</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3800907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6915515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he-IL"/>
              <a:t>לחץ כדי לערוך סגנון כותרת של תבנית בסיס</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096828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7837837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he-IL"/>
              <a:t>לחץ כדי לערוך סגנון כותרת של תבנית בסיס</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3" name="Date Placeholder 2"/>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34464235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ת 3 תמונות">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he-IL"/>
              <a:t>לחץ כדי לערוך סגנון כותרת של תבנית בסיס</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he-IL"/>
              <a:t>לחץ על הסמל כדי להוסיף תמונה</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he-IL"/>
              <a:t>לחץ על הסמל כדי להוסיף תמונה</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he-IL"/>
              <a:t>לחץ על הסמל כדי להוסיף תמונה</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3" name="Date Placeholder 2"/>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5253901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ncho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190947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514518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915545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142607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661416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1141410" y="3073397"/>
            <a:ext cx="4878391" cy="271780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6172200" y="3073397"/>
            <a:ext cx="4875210" cy="271780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34205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309684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3529115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6051717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3900061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F72BA41-EC5B-4197-BCC8-0FD2E523CD7A}" type="datetimeFigureOut">
              <a:rPr lang="en-US" smtClean="0"/>
              <a:pPr/>
              <a:t>8/9/2024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4045972407"/>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xStyles>
    <p:titleStyle>
      <a:lvl1pPr algn="l" defTabSz="914400" rtl="1"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r" defTabSz="914400" rtl="1"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r" defTabSz="914400" rtl="1"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r" defTabSz="914400" rtl="1"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olab.research.google.com/drive/1lGk9SHlHmSzi_eA6zQD8erYf3Eml1L6R?usp=sharing" TargetMode="External"/><Relationship Id="rId2" Type="http://schemas.openxmlformats.org/officeDocument/2006/relationships/hyperlink" Target="https://github.com/Eladkrauz/cloud_computing_course/tree/main/FinalProject"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מלבן 5">
            <a:extLst>
              <a:ext uri="{FF2B5EF4-FFF2-40B4-BE49-F238E27FC236}">
                <a16:creationId xmlns:a16="http://schemas.microsoft.com/office/drawing/2014/main" id="{771E1371-A0A0-B73D-17B6-6A74342FD53C}"/>
              </a:ext>
            </a:extLst>
          </p:cNvPr>
          <p:cNvSpPr/>
          <p:nvPr/>
        </p:nvSpPr>
        <p:spPr>
          <a:xfrm>
            <a:off x="3962236" y="1274134"/>
            <a:ext cx="5464958" cy="2585323"/>
          </a:xfrm>
          <a:prstGeom prst="rect">
            <a:avLst/>
          </a:prstGeom>
          <a:noFill/>
        </p:spPr>
        <p:txBody>
          <a:bodyPr wrap="none" lIns="91440" tIns="45720" rIns="91440" bIns="45720">
            <a:spAutoFit/>
          </a:bodyPr>
          <a:lstStyle/>
          <a:p>
            <a:pPr algn="ctr" rtl="1"/>
            <a:r>
              <a:rPr lang="he-IL" sz="9600" b="1" dirty="0">
                <a:ln w="9525">
                  <a:solidFill>
                    <a:schemeClr val="bg1"/>
                  </a:solidFill>
                  <a:prstDash val="solid"/>
                </a:ln>
                <a:effectLst>
                  <a:outerShdw blurRad="12700" dist="38100" dir="2700000" algn="tl" rotWithShape="0">
                    <a:schemeClr val="bg1">
                      <a:lumMod val="50000"/>
                    </a:schemeClr>
                  </a:outerShdw>
                </a:effectLst>
              </a:rPr>
              <a:t>מחשוב ענן</a:t>
            </a:r>
          </a:p>
          <a:p>
            <a:pPr algn="ctr" rtl="1"/>
            <a:r>
              <a:rPr lang="he-IL"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קבוצה - </a:t>
            </a:r>
            <a:r>
              <a:rPr lang="en-US"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Tiger</a:t>
            </a:r>
            <a:endParaRPr lang="he-IL"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graphicFrame>
        <p:nvGraphicFramePr>
          <p:cNvPr id="51" name="טבלה 50">
            <a:extLst>
              <a:ext uri="{FF2B5EF4-FFF2-40B4-BE49-F238E27FC236}">
                <a16:creationId xmlns:a16="http://schemas.microsoft.com/office/drawing/2014/main" id="{90E80A19-58D0-BBBF-24CD-B59E20F0214F}"/>
              </a:ext>
            </a:extLst>
          </p:cNvPr>
          <p:cNvGraphicFramePr>
            <a:graphicFrameLocks noGrp="1"/>
          </p:cNvGraphicFramePr>
          <p:nvPr>
            <p:extLst>
              <p:ext uri="{D42A27DB-BD31-4B8C-83A1-F6EECF244321}">
                <p14:modId xmlns:p14="http://schemas.microsoft.com/office/powerpoint/2010/main" val="426318412"/>
              </p:ext>
            </p:extLst>
          </p:nvPr>
        </p:nvGraphicFramePr>
        <p:xfrm>
          <a:off x="1834243" y="4098437"/>
          <a:ext cx="9720945" cy="732854"/>
        </p:xfrm>
        <a:graphic>
          <a:graphicData uri="http://schemas.openxmlformats.org/drawingml/2006/table">
            <a:tbl>
              <a:tblPr firstRow="1" firstCol="1" bandRow="1">
                <a:tableStyleId>{2D5ABB26-0587-4C30-8999-92F81FD0307C}</a:tableStyleId>
              </a:tblPr>
              <a:tblGrid>
                <a:gridCol w="1944189">
                  <a:extLst>
                    <a:ext uri="{9D8B030D-6E8A-4147-A177-3AD203B41FA5}">
                      <a16:colId xmlns:a16="http://schemas.microsoft.com/office/drawing/2014/main" val="3921340653"/>
                    </a:ext>
                  </a:extLst>
                </a:gridCol>
                <a:gridCol w="1944189">
                  <a:extLst>
                    <a:ext uri="{9D8B030D-6E8A-4147-A177-3AD203B41FA5}">
                      <a16:colId xmlns:a16="http://schemas.microsoft.com/office/drawing/2014/main" val="3343207002"/>
                    </a:ext>
                  </a:extLst>
                </a:gridCol>
                <a:gridCol w="1944189">
                  <a:extLst>
                    <a:ext uri="{9D8B030D-6E8A-4147-A177-3AD203B41FA5}">
                      <a16:colId xmlns:a16="http://schemas.microsoft.com/office/drawing/2014/main" val="2396127486"/>
                    </a:ext>
                  </a:extLst>
                </a:gridCol>
                <a:gridCol w="1944189">
                  <a:extLst>
                    <a:ext uri="{9D8B030D-6E8A-4147-A177-3AD203B41FA5}">
                      <a16:colId xmlns:a16="http://schemas.microsoft.com/office/drawing/2014/main" val="2034453479"/>
                    </a:ext>
                  </a:extLst>
                </a:gridCol>
                <a:gridCol w="1944189">
                  <a:extLst>
                    <a:ext uri="{9D8B030D-6E8A-4147-A177-3AD203B41FA5}">
                      <a16:colId xmlns:a16="http://schemas.microsoft.com/office/drawing/2014/main" val="508890334"/>
                    </a:ext>
                  </a:extLst>
                </a:gridCol>
              </a:tblGrid>
              <a:tr h="0">
                <a:tc>
                  <a:txBody>
                    <a:bodyPr/>
                    <a:lstStyle/>
                    <a:p>
                      <a:pPr algn="ctr" rtl="1">
                        <a:lnSpc>
                          <a:spcPct val="107000"/>
                        </a:lnSpc>
                        <a:spcAft>
                          <a:spcPts val="800"/>
                        </a:spcAft>
                      </a:pPr>
                      <a:r>
                        <a:rPr lang="he-IL" sz="2400" b="1" kern="100" dirty="0">
                          <a:effectLst/>
                        </a:rPr>
                        <a:t>אלעד קראוז</a:t>
                      </a:r>
                      <a:endParaRPr lang="en-US" sz="2400" b="1"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he-IL" sz="2400" b="1" kern="100" dirty="0">
                          <a:effectLst/>
                        </a:rPr>
                        <a:t>לי פוטשניק</a:t>
                      </a:r>
                      <a:endParaRPr lang="en-US" sz="2400" b="1"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he-IL" sz="2400" b="1" kern="100">
                          <a:effectLst/>
                        </a:rPr>
                        <a:t>אורי זיו</a:t>
                      </a:r>
                      <a:endParaRPr lang="en-US" sz="2400" b="1" kern="10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he-IL" sz="2400" b="1" kern="100" dirty="0">
                          <a:effectLst/>
                        </a:rPr>
                        <a:t>דניאל ברקוביץ</a:t>
                      </a:r>
                      <a:endParaRPr lang="en-US" sz="2400" b="1"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he-IL" sz="2400" b="1" kern="100" dirty="0">
                          <a:effectLst/>
                        </a:rPr>
                        <a:t>אהרון ינוטייב</a:t>
                      </a:r>
                      <a:endParaRPr lang="en-US" sz="2400" b="1"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211930761"/>
                  </a:ext>
                </a:extLst>
              </a:tr>
              <a:tr h="0">
                <a:tc>
                  <a:txBody>
                    <a:bodyPr/>
                    <a:lstStyle/>
                    <a:p>
                      <a:pPr algn="ctr" rtl="1">
                        <a:lnSpc>
                          <a:spcPct val="107000"/>
                        </a:lnSpc>
                        <a:spcAft>
                          <a:spcPts val="800"/>
                        </a:spcAft>
                      </a:pPr>
                      <a:r>
                        <a:rPr lang="en-US" sz="2400" kern="100">
                          <a:effectLst/>
                        </a:rPr>
                        <a:t>207281874</a:t>
                      </a:r>
                      <a:endParaRPr lang="en-US" sz="2400" kern="10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en-US" sz="2400" kern="100">
                          <a:effectLst/>
                        </a:rPr>
                        <a:t>318158565</a:t>
                      </a:r>
                      <a:endParaRPr lang="en-US" sz="2400" kern="10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en-US" sz="2400" kern="100" dirty="0">
                          <a:effectLst/>
                        </a:rPr>
                        <a:t>206131849</a:t>
                      </a:r>
                      <a:endParaRPr lang="en-US" sz="2400"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en-US" sz="2400" kern="100" dirty="0">
                          <a:effectLst/>
                        </a:rPr>
                        <a:t>324304625</a:t>
                      </a:r>
                      <a:endParaRPr lang="en-US" sz="2400"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en-US" sz="2400" kern="100" dirty="0">
                          <a:effectLst/>
                        </a:rPr>
                        <a:t>203899786</a:t>
                      </a:r>
                      <a:endParaRPr lang="en-US" sz="2400"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7656251"/>
                  </a:ext>
                </a:extLst>
              </a:tr>
            </a:tbl>
          </a:graphicData>
        </a:graphic>
      </p:graphicFrame>
    </p:spTree>
    <p:extLst>
      <p:ext uri="{BB962C8B-B14F-4D97-AF65-F5344CB8AC3E}">
        <p14:creationId xmlns:p14="http://schemas.microsoft.com/office/powerpoint/2010/main" val="34966578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1F8FF2A2-3B9B-5276-29CF-94511C129A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3872" y="1270462"/>
            <a:ext cx="7168271" cy="4320000"/>
          </a:xfrm>
          <a:prstGeom prst="rect">
            <a:avLst/>
          </a:prstGeom>
          <a:noFill/>
          <a:extLst>
            <a:ext uri="{909E8E84-426E-40DD-AFC4-6F175D3DCCD1}">
              <a14:hiddenFill xmlns:a14="http://schemas.microsoft.com/office/drawing/2010/main">
                <a:solidFill>
                  <a:srgbClr val="FFFFFF"/>
                </a:solidFill>
              </a14:hiddenFill>
            </a:ext>
          </a:extLst>
        </p:spPr>
      </p:pic>
      <p:sp>
        <p:nvSpPr>
          <p:cNvPr id="4" name="מלבן 3">
            <a:extLst>
              <a:ext uri="{FF2B5EF4-FFF2-40B4-BE49-F238E27FC236}">
                <a16:creationId xmlns:a16="http://schemas.microsoft.com/office/drawing/2014/main" id="{8BEA0173-6BCE-0810-A043-75E06F5F5706}"/>
              </a:ext>
            </a:extLst>
          </p:cNvPr>
          <p:cNvSpPr/>
          <p:nvPr/>
        </p:nvSpPr>
        <p:spPr>
          <a:xfrm>
            <a:off x="5170930" y="43544"/>
            <a:ext cx="1850186"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גרף 2</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מלבן 2">
            <a:extLst>
              <a:ext uri="{FF2B5EF4-FFF2-40B4-BE49-F238E27FC236}">
                <a16:creationId xmlns:a16="http://schemas.microsoft.com/office/drawing/2014/main" id="{9D2EB618-877D-07E9-836E-DC99E5041552}"/>
              </a:ext>
            </a:extLst>
          </p:cNvPr>
          <p:cNvSpPr/>
          <p:nvPr/>
        </p:nvSpPr>
        <p:spPr>
          <a:xfrm>
            <a:off x="489857" y="1270462"/>
            <a:ext cx="3722914" cy="4320000"/>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גרף זה מציג את הסימנים לשיתוף פעולה בין משתמשים על ידי הדגשת תרומות חופפות לאותן כרטיסיות במהלך אותן שעות. כל נקודה מייצגת מאמץ משותף של מספר משתמשים בכרטיסייה ספציפית בשעה מסוימת, כשהמקרא מציין את הכרטיסיות ומספר המשתמשים המעורבים.</a:t>
            </a:r>
          </a:p>
        </p:txBody>
      </p:sp>
      <p:sp>
        <p:nvSpPr>
          <p:cNvPr id="7" name="אליפסה 6">
            <a:extLst>
              <a:ext uri="{FF2B5EF4-FFF2-40B4-BE49-F238E27FC236}">
                <a16:creationId xmlns:a16="http://schemas.microsoft.com/office/drawing/2014/main" id="{3804C768-27A8-370F-61FC-9C5356224E6A}"/>
              </a:ext>
            </a:extLst>
          </p:cNvPr>
          <p:cNvSpPr/>
          <p:nvPr/>
        </p:nvSpPr>
        <p:spPr>
          <a:xfrm>
            <a:off x="10463495" y="4655997"/>
            <a:ext cx="1440000" cy="1440000"/>
          </a:xfrm>
          <a:prstGeom prst="ellipse">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a:r>
              <a:rPr lang="en-US" b="1" dirty="0">
                <a:latin typeface="Assistant" pitchFamily="2" charset="-79"/>
                <a:cs typeface="Assistant" pitchFamily="2" charset="-79"/>
              </a:rPr>
              <a:t>Scatter</a:t>
            </a:r>
          </a:p>
          <a:p>
            <a:pPr algn="ctr"/>
            <a:r>
              <a:rPr lang="en-US" b="1" dirty="0">
                <a:latin typeface="Assistant" pitchFamily="2" charset="-79"/>
                <a:cs typeface="Assistant" pitchFamily="2" charset="-79"/>
              </a:rPr>
              <a:t>Graph</a:t>
            </a:r>
            <a:endParaRPr lang="he-IL" b="1" dirty="0">
              <a:latin typeface="Assistant" pitchFamily="2" charset="-79"/>
              <a:cs typeface="Assistant" pitchFamily="2" charset="-79"/>
            </a:endParaRPr>
          </a:p>
        </p:txBody>
      </p:sp>
    </p:spTree>
    <p:extLst>
      <p:ext uri="{BB962C8B-B14F-4D97-AF65-F5344CB8AC3E}">
        <p14:creationId xmlns:p14="http://schemas.microsoft.com/office/powerpoint/2010/main" val="42417898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DD3764CD-DAA0-A08F-8B46-AFB6BAD82F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2618" y="1270462"/>
            <a:ext cx="7219525" cy="4320000"/>
          </a:xfrm>
          <a:prstGeom prst="rect">
            <a:avLst/>
          </a:prstGeom>
          <a:noFill/>
          <a:extLst>
            <a:ext uri="{909E8E84-426E-40DD-AFC4-6F175D3DCCD1}">
              <a14:hiddenFill xmlns:a14="http://schemas.microsoft.com/office/drawing/2010/main">
                <a:solidFill>
                  <a:srgbClr val="FFFFFF"/>
                </a:solidFill>
              </a14:hiddenFill>
            </a:ext>
          </a:extLst>
        </p:spPr>
      </p:pic>
      <p:sp>
        <p:nvSpPr>
          <p:cNvPr id="4" name="מלבן 3">
            <a:extLst>
              <a:ext uri="{FF2B5EF4-FFF2-40B4-BE49-F238E27FC236}">
                <a16:creationId xmlns:a16="http://schemas.microsoft.com/office/drawing/2014/main" id="{8BEA0173-6BCE-0810-A043-75E06F5F5706}"/>
              </a:ext>
            </a:extLst>
          </p:cNvPr>
          <p:cNvSpPr/>
          <p:nvPr/>
        </p:nvSpPr>
        <p:spPr>
          <a:xfrm>
            <a:off x="5170930" y="43544"/>
            <a:ext cx="1850186"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גרף 3</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מלבן 2">
            <a:extLst>
              <a:ext uri="{FF2B5EF4-FFF2-40B4-BE49-F238E27FC236}">
                <a16:creationId xmlns:a16="http://schemas.microsoft.com/office/drawing/2014/main" id="{9D2EB618-877D-07E9-836E-DC99E5041552}"/>
              </a:ext>
            </a:extLst>
          </p:cNvPr>
          <p:cNvSpPr/>
          <p:nvPr/>
        </p:nvSpPr>
        <p:spPr>
          <a:xfrm>
            <a:off x="489857" y="1270462"/>
            <a:ext cx="3722914" cy="4320000"/>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תרשים עמודות זה מציג את שעות העבודה של כל משתמש. שעות העבודה מסווגות לימים רגילים, משמרות לילה וסופי שבוע.</a:t>
            </a:r>
          </a:p>
          <a:p>
            <a:pPr algn="ctr" rtl="1"/>
            <a:r>
              <a:rPr lang="he-IL" sz="2400" dirty="0">
                <a:latin typeface="Assistant" pitchFamily="2" charset="-79"/>
                <a:cs typeface="Assistant" pitchFamily="2" charset="-79"/>
              </a:rPr>
              <a:t>כל פס מייצג את מספר הפעולות שבוצע על ידי משתמש בכל קטגוריה, ומדגיש את דפוסי הפעילות שלו.</a:t>
            </a:r>
          </a:p>
        </p:txBody>
      </p:sp>
      <p:sp>
        <p:nvSpPr>
          <p:cNvPr id="7" name="אליפסה 6">
            <a:extLst>
              <a:ext uri="{FF2B5EF4-FFF2-40B4-BE49-F238E27FC236}">
                <a16:creationId xmlns:a16="http://schemas.microsoft.com/office/drawing/2014/main" id="{3804C768-27A8-370F-61FC-9C5356224E6A}"/>
              </a:ext>
            </a:extLst>
          </p:cNvPr>
          <p:cNvSpPr/>
          <p:nvPr/>
        </p:nvSpPr>
        <p:spPr>
          <a:xfrm>
            <a:off x="10463495" y="4655997"/>
            <a:ext cx="1440000" cy="1440000"/>
          </a:xfrm>
          <a:prstGeom prst="ellipse">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a:r>
              <a:rPr lang="en-US" b="1" dirty="0">
                <a:latin typeface="Assistant" pitchFamily="2" charset="-79"/>
                <a:cs typeface="Assistant" pitchFamily="2" charset="-79"/>
              </a:rPr>
              <a:t>Bar</a:t>
            </a:r>
          </a:p>
          <a:p>
            <a:pPr algn="ctr"/>
            <a:r>
              <a:rPr lang="en-US" b="1" dirty="0">
                <a:latin typeface="Assistant" pitchFamily="2" charset="-79"/>
                <a:cs typeface="Assistant" pitchFamily="2" charset="-79"/>
              </a:rPr>
              <a:t>Graph</a:t>
            </a:r>
            <a:endParaRPr lang="he-IL" b="1" dirty="0">
              <a:latin typeface="Assistant" pitchFamily="2" charset="-79"/>
              <a:cs typeface="Assistant" pitchFamily="2" charset="-79"/>
            </a:endParaRPr>
          </a:p>
        </p:txBody>
      </p:sp>
    </p:spTree>
    <p:extLst>
      <p:ext uri="{BB962C8B-B14F-4D97-AF65-F5344CB8AC3E}">
        <p14:creationId xmlns:p14="http://schemas.microsoft.com/office/powerpoint/2010/main" val="20110116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1455161" y="43544"/>
            <a:ext cx="9281708"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העוזר הווירטואלי של האפליקציה</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283029" y="1980952"/>
            <a:ext cx="11625942" cy="3970318"/>
          </a:xfrm>
          <a:prstGeom prst="rect">
            <a:avLst/>
          </a:prstGeom>
          <a:solidFill>
            <a:schemeClr val="bg1"/>
          </a:solidFill>
          <a:ln w="76200">
            <a:solidFill>
              <a:schemeClr val="tx1"/>
            </a:solidFill>
          </a:ln>
        </p:spPr>
        <p:txBody>
          <a:bodyPr wrap="square">
            <a:spAutoFit/>
          </a:bodyPr>
          <a:lstStyle/>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'hi|hello|hey</a:t>
            </a:r>
            <a:r>
              <a:rPr lang="en-GB" sz="1400" b="0" dirty="0">
                <a:solidFill>
                  <a:srgbClr val="CE9178"/>
                </a:solidFill>
                <a:effectLst/>
                <a:latin typeface="Courier New" panose="02070309020205020404" pitchFamily="49" charset="0"/>
              </a:rPr>
              <a: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'Hello!'</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CE9178"/>
                </a:solidFill>
                <a:effectLst/>
                <a:latin typeface="Courier New" panose="02070309020205020404" pitchFamily="49" charset="0"/>
              </a:rPr>
              <a:t>'Hi there!'</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CE9178"/>
                </a:solidFill>
                <a:effectLst/>
                <a:latin typeface="Courier New" panose="02070309020205020404" pitchFamily="49" charset="0"/>
              </a:rPr>
              <a:t>'Welcome to the project management assistant.'</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are you?'</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'I\'m functioning well, thank you!'</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CE9178"/>
                </a:solidFill>
                <a:effectLst/>
                <a:latin typeface="Courier New" panose="02070309020205020404" pitchFamily="49" charset="0"/>
              </a:rPr>
              <a:t>'I\'m operational and ready to assist with your 	project management.'</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'what</a:t>
            </a:r>
            <a:r>
              <a:rPr lang="en-GB" sz="1400" b="0" dirty="0">
                <a:solidFill>
                  <a:srgbClr val="CE9178"/>
                </a:solidFill>
                <a:effectLst/>
                <a:latin typeface="Courier New" panose="02070309020205020404" pitchFamily="49" charset="0"/>
              </a:rPr>
              <a:t> is your name?'</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'I\'m the Project Management Assistant.'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CE9178"/>
                </a:solidFill>
                <a:effectLst/>
                <a:latin typeface="Courier New" panose="02070309020205020404" pitchFamily="49" charset="0"/>
              </a:rPr>
              <a:t>'You can call me the Assistant.'</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use context in my project?'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'You can use context to manage state and share data across 	different parts of your application.'</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define a type?'</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'Defining types helps ensure that your variables are used correctly and can 	prevent errors in your application.'</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can I use a keyboard shortcut?'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'Keyboard shortcuts can be defined to improve the efficiency of 	your application, allowing users to perform actions quickly.'</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plan my project?'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'Planning your project involves setting clear goals, defining tasks, and 	creating a timeline to ensure that everything is completed on time.'</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assemble my project components?'</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'Assembling your project components involves integrating 	different parts of your application to work together seamlessly.'</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can I sketch my ideas?'</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'Sketching your ideas can help visualize your project before 	implementation, making it easier to plan and execute.'</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draw diagrams for my project?'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'Drawing diagrams can help illustrate the structure and flow 	of your application, making it easier to understand and communicate.'</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p:txBody>
      </p:sp>
      <p:sp>
        <p:nvSpPr>
          <p:cNvPr id="2" name="מלבן 1">
            <a:extLst>
              <a:ext uri="{FF2B5EF4-FFF2-40B4-BE49-F238E27FC236}">
                <a16:creationId xmlns:a16="http://schemas.microsoft.com/office/drawing/2014/main" id="{B850CDEE-8578-4CF9-152C-75D08479F5E3}"/>
              </a:ext>
            </a:extLst>
          </p:cNvPr>
          <p:cNvSpPr/>
          <p:nvPr/>
        </p:nvSpPr>
        <p:spPr>
          <a:xfrm>
            <a:off x="2422071" y="991003"/>
            <a:ext cx="7347858" cy="782469"/>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ה-</a:t>
            </a:r>
            <a:r>
              <a:rPr lang="en-US" sz="2400" dirty="0">
                <a:latin typeface="Assistant" pitchFamily="2" charset="-79"/>
                <a:cs typeface="Assistant" pitchFamily="2" charset="-79"/>
              </a:rPr>
              <a:t>ChatBot</a:t>
            </a:r>
            <a:r>
              <a:rPr lang="he-IL" sz="2400" dirty="0">
                <a:latin typeface="Assistant" pitchFamily="2" charset="-79"/>
                <a:cs typeface="Assistant" pitchFamily="2" charset="-79"/>
              </a:rPr>
              <a:t> של האפליקציה מסוגל להציג ניתוח של המידע המאוחזר ממסד הנתונים, כחלק משיחת צ'אט מול המשתמש</a:t>
            </a:r>
          </a:p>
        </p:txBody>
      </p:sp>
      <p:sp>
        <p:nvSpPr>
          <p:cNvPr id="3" name="מלבן 2">
            <a:extLst>
              <a:ext uri="{FF2B5EF4-FFF2-40B4-BE49-F238E27FC236}">
                <a16:creationId xmlns:a16="http://schemas.microsoft.com/office/drawing/2014/main" id="{34CBD89A-84B6-C70F-C859-6E6384912964}"/>
              </a:ext>
            </a:extLst>
          </p:cNvPr>
          <p:cNvSpPr/>
          <p:nvPr/>
        </p:nvSpPr>
        <p:spPr>
          <a:xfrm>
            <a:off x="4931228" y="6158750"/>
            <a:ext cx="6885215" cy="508413"/>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אלו הן חלק מהשאילתות שהוא יודע לקבל ולענות</a:t>
            </a:r>
          </a:p>
        </p:txBody>
      </p:sp>
    </p:spTree>
    <p:extLst>
      <p:ext uri="{BB962C8B-B14F-4D97-AF65-F5344CB8AC3E}">
        <p14:creationId xmlns:p14="http://schemas.microsoft.com/office/powerpoint/2010/main" val="32023872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83ADA980-33D0-8BBF-F880-F86685A2D522}"/>
              </a:ext>
            </a:extLst>
          </p:cNvPr>
          <p:cNvPicPr>
            <a:picLocks noChangeAspect="1"/>
          </p:cNvPicPr>
          <p:nvPr/>
        </p:nvPicPr>
        <p:blipFill>
          <a:blip r:embed="rId2"/>
          <a:stretch>
            <a:fillRect/>
          </a:stretch>
        </p:blipFill>
        <p:spPr>
          <a:xfrm>
            <a:off x="382441" y="652988"/>
            <a:ext cx="11427118" cy="55520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17633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1455161" y="43544"/>
            <a:ext cx="9281708"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העוזר הווירטואלי של האפליקציה</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103414" y="1970066"/>
            <a:ext cx="11985172" cy="3754874"/>
          </a:xfrm>
          <a:prstGeom prst="rect">
            <a:avLst/>
          </a:prstGeom>
          <a:solidFill>
            <a:schemeClr val="bg1"/>
          </a:solidFill>
          <a:ln w="76200">
            <a:solidFill>
              <a:schemeClr val="tx1"/>
            </a:solidFill>
          </a:ln>
        </p:spPr>
        <p:txBody>
          <a:bodyPr wrap="square">
            <a:spAutoFit/>
          </a:bodyPr>
          <a:lstStyle/>
          <a:p>
            <a:r>
              <a:rPr lang="en-US" sz="1400" b="0" dirty="0">
                <a:solidFill>
                  <a:srgbClr val="569CD6"/>
                </a:solidFill>
                <a:effectLst/>
                <a:latin typeface="Courier New" panose="02070309020205020404" pitchFamily="49" charset="0"/>
              </a:rPr>
              <a:t>def</a:t>
            </a:r>
            <a:r>
              <a:rPr lang="en-US" sz="1400" b="0" dirty="0">
                <a:solidFill>
                  <a:srgbClr val="D4D4D4"/>
                </a:solidFill>
                <a:effectLst/>
                <a:latin typeface="Courier New" panose="02070309020205020404" pitchFamily="49" charset="0"/>
              </a:rPr>
              <a:t> </a:t>
            </a:r>
            <a:r>
              <a:rPr lang="en-US" sz="1400" b="0" dirty="0" err="1">
                <a:solidFill>
                  <a:srgbClr val="DCDCAA"/>
                </a:solidFill>
                <a:effectLst/>
                <a:latin typeface="Courier New" panose="02070309020205020404" pitchFamily="49" charset="0"/>
              </a:rPr>
              <a:t>handle_specific_user_query</a:t>
            </a:r>
            <a:r>
              <a:rPr lang="en-US" sz="1400" b="0" dirty="0">
                <a:solidFill>
                  <a:srgbClr val="D4D4D4"/>
                </a:solidFill>
                <a:effectLst/>
                <a:latin typeface="Courier New" panose="02070309020205020404" pitchFamily="49" charset="0"/>
              </a:rPr>
              <a:t>(</a:t>
            </a:r>
            <a:r>
              <a:rPr lang="en-US" sz="1400" b="0" dirty="0" err="1">
                <a:solidFill>
                  <a:srgbClr val="9CDCFE"/>
                </a:solidFill>
                <a:effectLst/>
                <a:latin typeface="Courier New" panose="02070309020205020404" pitchFamily="49" charset="0"/>
              </a:rPr>
              <a:t>user_input</a:t>
            </a:r>
            <a:r>
              <a:rPr lang="en-US" sz="1400" b="0" dirty="0">
                <a:solidFill>
                  <a:srgbClr val="D4D4D4"/>
                </a:solidFill>
                <a:effectLst/>
                <a:latin typeface="Courier New" panose="02070309020205020404" pitchFamily="49" charset="0"/>
              </a:rPr>
              <a:t>, </a:t>
            </a:r>
            <a:r>
              <a:rPr lang="en-US" sz="1400" b="0" dirty="0">
                <a:solidFill>
                  <a:srgbClr val="9CDCFE"/>
                </a:solidFill>
                <a:effectLst/>
                <a:latin typeface="Courier New" panose="02070309020205020404" pitchFamily="49" charset="0"/>
              </a:rPr>
              <a:t>users</a:t>
            </a:r>
            <a:r>
              <a:rPr lang="en-US" sz="1400" b="0" dirty="0">
                <a:solidFill>
                  <a:srgbClr val="D4D4D4"/>
                </a:solidFill>
                <a:effectLst/>
                <a:latin typeface="Courier New" panose="02070309020205020404" pitchFamily="49" charset="0"/>
              </a:rPr>
              <a:t>, </a:t>
            </a:r>
            <a:r>
              <a:rPr lang="en-US" sz="1400" b="0" dirty="0">
                <a:solidFill>
                  <a:srgbClr val="9CDCFE"/>
                </a:solidFill>
                <a:effectLst/>
                <a:latin typeface="Courier New" panose="02070309020205020404" pitchFamily="49" charset="0"/>
              </a:rPr>
              <a:t>data</a:t>
            </a:r>
            <a:r>
              <a:rPr lang="en-US" sz="1400" b="0" dirty="0">
                <a:solidFill>
                  <a:srgbClr val="D4D4D4"/>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if</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"actions did"</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and</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"perform"</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user = </a:t>
            </a:r>
            <a:r>
              <a:rPr lang="en-US" sz="1400" b="0" dirty="0" err="1">
                <a:solidFill>
                  <a:srgbClr val="D4D4D4"/>
                </a:solidFill>
                <a:effectLst/>
                <a:latin typeface="Courier New" panose="02070309020205020404" pitchFamily="49" charset="0"/>
              </a:rPr>
              <a:t>user_input.split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"actions did "</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perform"</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a:solidFill>
                  <a:srgbClr val="569CD6"/>
                </a:solidFill>
                <a:effectLst/>
                <a:latin typeface="Courier New" panose="02070309020205020404" pitchFamily="49" charset="0"/>
              </a:rPr>
              <a:t>f</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performed actions like </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get_top_actions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data</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C586C0"/>
                </a:solidFill>
                <a:effectLst/>
                <a:latin typeface="Courier New" panose="02070309020205020404" pitchFamily="49" charset="0"/>
              </a:rPr>
              <a:t>elif</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"documents were accessed by"</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user = </a:t>
            </a:r>
            <a:r>
              <a:rPr lang="en-US" sz="1400" b="0" dirty="0" err="1">
                <a:solidFill>
                  <a:srgbClr val="D4D4D4"/>
                </a:solidFill>
                <a:effectLst/>
                <a:latin typeface="Courier New" panose="02070309020205020404" pitchFamily="49" charset="0"/>
              </a:rPr>
              <a:t>user_input.split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"documents were accessed by "</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user_docs</a:t>
            </a:r>
            <a:r>
              <a:rPr lang="en-US" sz="1400" b="0" dirty="0">
                <a:solidFill>
                  <a:srgbClr val="D4D4D4"/>
                </a:solidFill>
                <a:effectLst/>
                <a:latin typeface="Courier New" panose="02070309020205020404" pitchFamily="49" charset="0"/>
              </a:rPr>
              <a:t> = </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item.get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'Document'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for</a:t>
            </a:r>
            <a:r>
              <a:rPr lang="en-US" sz="1400" b="0" dirty="0">
                <a:solidFill>
                  <a:srgbClr val="D4D4D4"/>
                </a:solidFill>
                <a:effectLst/>
                <a:latin typeface="Courier New" panose="02070309020205020404" pitchFamily="49" charset="0"/>
              </a:rPr>
              <a:t> item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data.values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if</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item.get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user</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a:solidFill>
                  <a:srgbClr val="569CD6"/>
                </a:solidFill>
                <a:effectLst/>
                <a:latin typeface="Courier New" panose="02070309020205020404" pitchFamily="49" charset="0"/>
              </a:rPr>
              <a:t>f</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accessed the following documents: </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a:t>
            </a:r>
            <a:r>
              <a:rPr lang="en-US" sz="1400" b="0" dirty="0">
                <a:solidFill>
                  <a:srgbClr val="D4D4D4"/>
                </a:solidFill>
                <a:effectLst/>
                <a:latin typeface="Courier New" panose="02070309020205020404" pitchFamily="49" charset="0"/>
              </a:rPr>
              <a:t>.join</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user_docs</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C586C0"/>
                </a:solidFill>
                <a:effectLst/>
                <a:latin typeface="Courier New" panose="02070309020205020404" pitchFamily="49" charset="0"/>
              </a:rPr>
              <a:t>elif</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"total number of actions performed by"</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user = </a:t>
            </a:r>
            <a:r>
              <a:rPr lang="en-US" sz="1400" b="0" dirty="0" err="1">
                <a:solidFill>
                  <a:srgbClr val="D4D4D4"/>
                </a:solidFill>
                <a:effectLst/>
                <a:latin typeface="Courier New" panose="02070309020205020404" pitchFamily="49" charset="0"/>
              </a:rPr>
              <a:t>user_input.split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"total number of actions performed by "</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a:solidFill>
                  <a:srgbClr val="569CD6"/>
                </a:solidFill>
                <a:effectLst/>
                <a:latin typeface="Courier New" panose="02070309020205020404" pitchFamily="49" charset="0"/>
              </a:rPr>
              <a:t>f</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performed a total of </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actions."</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C586C0"/>
                </a:solidFill>
                <a:effectLst/>
                <a:latin typeface="Courier New" panose="02070309020205020404" pitchFamily="49" charset="0"/>
              </a:rPr>
              <a:t>elif</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"tab was used the least by"</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user = </a:t>
            </a:r>
            <a:r>
              <a:rPr lang="en-US" sz="1400" b="0" dirty="0" err="1">
                <a:solidFill>
                  <a:srgbClr val="D4D4D4"/>
                </a:solidFill>
                <a:effectLst/>
                <a:latin typeface="Courier New" panose="02070309020205020404" pitchFamily="49" charset="0"/>
              </a:rPr>
              <a:t>user_input.split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"tab was used the least by "</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user_tabs</a:t>
            </a:r>
            <a:r>
              <a:rPr lang="en-US" sz="1400" b="0" dirty="0">
                <a:solidFill>
                  <a:srgbClr val="D4D4D4"/>
                </a:solidFill>
                <a:effectLst/>
                <a:latin typeface="Courier New" panose="02070309020205020404" pitchFamily="49" charset="0"/>
              </a:rPr>
              <a:t> = Counter</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item.get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'Tab'</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for</a:t>
            </a:r>
            <a:r>
              <a:rPr lang="en-US" sz="1400" b="0" dirty="0">
                <a:solidFill>
                  <a:srgbClr val="D4D4D4"/>
                </a:solidFill>
                <a:effectLst/>
                <a:latin typeface="Courier New" panose="02070309020205020404" pitchFamily="49" charset="0"/>
              </a:rPr>
              <a:t> item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data.values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if</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item.get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user</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least_used_tab</a:t>
            </a:r>
            <a:r>
              <a:rPr lang="en-US" sz="1400" b="0" dirty="0">
                <a:solidFill>
                  <a:srgbClr val="D4D4D4"/>
                </a:solidFill>
                <a:effectLst/>
                <a:latin typeface="Courier New" panose="02070309020205020404" pitchFamily="49" charset="0"/>
              </a:rPr>
              <a:t> = </a:t>
            </a:r>
            <a:r>
              <a:rPr lang="en-US" sz="1400" b="0" dirty="0" err="1">
                <a:solidFill>
                  <a:srgbClr val="D4D4D4"/>
                </a:solidFill>
                <a:effectLst/>
                <a:latin typeface="Courier New" panose="02070309020205020404" pitchFamily="49" charset="0"/>
              </a:rPr>
              <a:t>user_tabs.most_common</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err="1">
                <a:solidFill>
                  <a:srgbClr val="569CD6"/>
                </a:solidFill>
                <a:effectLst/>
                <a:latin typeface="Courier New" panose="02070309020205020404" pitchFamily="49" charset="0"/>
              </a:rPr>
              <a:t>f</a:t>
            </a:r>
            <a:r>
              <a:rPr lang="en-US" sz="1400" b="0" dirty="0" err="1">
                <a:solidFill>
                  <a:srgbClr val="CE9178"/>
                </a:solidFill>
                <a:effectLst/>
                <a:latin typeface="Courier New" panose="02070309020205020404" pitchFamily="49" charset="0"/>
              </a:rPr>
              <a:t>"The</a:t>
            </a:r>
            <a:r>
              <a:rPr lang="en-US" sz="1400" b="0" dirty="0">
                <a:solidFill>
                  <a:srgbClr val="CE9178"/>
                </a:solidFill>
                <a:effectLst/>
                <a:latin typeface="Courier New" panose="02070309020205020404" pitchFamily="49" charset="0"/>
              </a:rPr>
              <a:t> least used tab by </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is </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least_used_tab</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with only </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user_tabs</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least_used_tab</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uses."</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a:solidFill>
                  <a:srgbClr val="569CD6"/>
                </a:solidFill>
                <a:effectLst/>
                <a:latin typeface="Courier New" panose="02070309020205020404" pitchFamily="49" charset="0"/>
              </a:rPr>
              <a:t>None</a:t>
            </a:r>
            <a:endParaRPr lang="en-US" sz="1400" b="0" dirty="0">
              <a:solidFill>
                <a:srgbClr val="D4D4D4"/>
              </a:solidFill>
              <a:effectLst/>
              <a:latin typeface="Courier New" panose="02070309020205020404" pitchFamily="49" charset="0"/>
            </a:endParaRPr>
          </a:p>
        </p:txBody>
      </p:sp>
      <p:sp>
        <p:nvSpPr>
          <p:cNvPr id="2" name="מלבן 1">
            <a:extLst>
              <a:ext uri="{FF2B5EF4-FFF2-40B4-BE49-F238E27FC236}">
                <a16:creationId xmlns:a16="http://schemas.microsoft.com/office/drawing/2014/main" id="{B850CDEE-8578-4CF9-152C-75D08479F5E3}"/>
              </a:ext>
            </a:extLst>
          </p:cNvPr>
          <p:cNvSpPr/>
          <p:nvPr/>
        </p:nvSpPr>
        <p:spPr>
          <a:xfrm>
            <a:off x="2283278" y="1009449"/>
            <a:ext cx="7625443" cy="782469"/>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ה-</a:t>
            </a:r>
            <a:r>
              <a:rPr lang="en-US" sz="2400" dirty="0">
                <a:latin typeface="Assistant" pitchFamily="2" charset="-79"/>
                <a:cs typeface="Assistant" pitchFamily="2" charset="-79"/>
              </a:rPr>
              <a:t>ChatBot</a:t>
            </a:r>
            <a:r>
              <a:rPr lang="he-IL" sz="2400" dirty="0">
                <a:latin typeface="Assistant" pitchFamily="2" charset="-79"/>
                <a:cs typeface="Assistant" pitchFamily="2" charset="-79"/>
              </a:rPr>
              <a:t> בכל פעם מקבל מהמשתמש "משפט", שיכול להיות שאלה או אמירה, והוא מנתח אותה על פי ה-</a:t>
            </a:r>
            <a:r>
              <a:rPr lang="en-US" sz="2400" dirty="0">
                <a:latin typeface="Assistant" pitchFamily="2" charset="-79"/>
                <a:cs typeface="Assistant" pitchFamily="2" charset="-79"/>
              </a:rPr>
              <a:t>Patterns</a:t>
            </a:r>
            <a:r>
              <a:rPr lang="he-IL" sz="2400" dirty="0">
                <a:latin typeface="Assistant" pitchFamily="2" charset="-79"/>
                <a:cs typeface="Assistant" pitchFamily="2" charset="-79"/>
              </a:rPr>
              <a:t> הקיימים שלו</a:t>
            </a:r>
          </a:p>
        </p:txBody>
      </p:sp>
    </p:spTree>
    <p:extLst>
      <p:ext uri="{BB962C8B-B14F-4D97-AF65-F5344CB8AC3E}">
        <p14:creationId xmlns:p14="http://schemas.microsoft.com/office/powerpoint/2010/main" val="38757011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מלבן 5">
            <a:extLst>
              <a:ext uri="{FF2B5EF4-FFF2-40B4-BE49-F238E27FC236}">
                <a16:creationId xmlns:a16="http://schemas.microsoft.com/office/drawing/2014/main" id="{771E1371-A0A0-B73D-17B6-6A74342FD53C}"/>
              </a:ext>
            </a:extLst>
          </p:cNvPr>
          <p:cNvSpPr/>
          <p:nvPr/>
        </p:nvSpPr>
        <p:spPr>
          <a:xfrm>
            <a:off x="4499249" y="1189903"/>
            <a:ext cx="3193502" cy="1569660"/>
          </a:xfrm>
          <a:prstGeom prst="rect">
            <a:avLst/>
          </a:prstGeom>
          <a:noFill/>
        </p:spPr>
        <p:txBody>
          <a:bodyPr wrap="none" lIns="91440" tIns="45720" rIns="91440" bIns="45720">
            <a:spAutoFit/>
          </a:bodyPr>
          <a:lstStyle/>
          <a:p>
            <a:pPr algn="ctr" rtl="1"/>
            <a:r>
              <a:rPr lang="he-IL" sz="9600" b="1" dirty="0">
                <a:ln w="9525">
                  <a:solidFill>
                    <a:schemeClr val="bg1"/>
                  </a:solidFill>
                  <a:prstDash val="solid"/>
                </a:ln>
                <a:effectLst>
                  <a:outerShdw blurRad="12700" dist="38100" dir="2700000" algn="tl" rotWithShape="0">
                    <a:schemeClr val="bg1">
                      <a:lumMod val="50000"/>
                    </a:schemeClr>
                  </a:outerShdw>
                </a:effectLst>
              </a:rPr>
              <a:t>תודה!</a:t>
            </a:r>
            <a:endParaRPr lang="he-IL"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2" name="מלבן 1">
            <a:extLst>
              <a:ext uri="{FF2B5EF4-FFF2-40B4-BE49-F238E27FC236}">
                <a16:creationId xmlns:a16="http://schemas.microsoft.com/office/drawing/2014/main" id="{54B374AF-6C2C-3DD3-1DA2-A488667293C3}"/>
              </a:ext>
            </a:extLst>
          </p:cNvPr>
          <p:cNvSpPr/>
          <p:nvPr/>
        </p:nvSpPr>
        <p:spPr>
          <a:xfrm>
            <a:off x="3057347" y="3109827"/>
            <a:ext cx="6077305"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hlinkClick r:id="rId2">
                  <a:extLst>
                    <a:ext uri="{A12FA001-AC4F-418D-AE19-62706E023703}">
                      <ahyp:hlinkClr xmlns:ahyp="http://schemas.microsoft.com/office/drawing/2018/hyperlinkcolor" val="tx"/>
                    </a:ext>
                  </a:extLst>
                </a:hlinkClick>
              </a:rPr>
              <a:t>קישור ל-</a:t>
            </a:r>
            <a:r>
              <a:rPr lang="en-US" sz="5400" b="1" dirty="0">
                <a:ln w="9525">
                  <a:solidFill>
                    <a:schemeClr val="bg1"/>
                  </a:solidFill>
                  <a:prstDash val="solid"/>
                </a:ln>
                <a:effectLst>
                  <a:outerShdw blurRad="12700" dist="38100" dir="2700000" algn="tl" rotWithShape="0">
                    <a:schemeClr val="bg1">
                      <a:lumMod val="50000"/>
                    </a:schemeClr>
                  </a:outerShdw>
                </a:effectLst>
                <a:hlinkClick r:id="rId2">
                  <a:extLst>
                    <a:ext uri="{A12FA001-AC4F-418D-AE19-62706E023703}">
                      <ahyp:hlinkClr xmlns:ahyp="http://schemas.microsoft.com/office/drawing/2018/hyperlinkcolor" val="tx"/>
                    </a:ext>
                  </a:extLst>
                </a:hlinkClick>
              </a:rPr>
              <a:t>GitHub</a:t>
            </a:r>
            <a:r>
              <a:rPr lang="he-IL" sz="5400" b="1" dirty="0">
                <a:ln w="9525">
                  <a:solidFill>
                    <a:schemeClr val="bg1"/>
                  </a:solidFill>
                  <a:prstDash val="solid"/>
                </a:ln>
                <a:effectLst>
                  <a:outerShdw blurRad="12700" dist="38100" dir="2700000" algn="tl" rotWithShape="0">
                    <a:schemeClr val="bg1">
                      <a:lumMod val="50000"/>
                    </a:schemeClr>
                  </a:outerShdw>
                </a:effectLst>
                <a:hlinkClick r:id="rId2">
                  <a:extLst>
                    <a:ext uri="{A12FA001-AC4F-418D-AE19-62706E023703}">
                      <ahyp:hlinkClr xmlns:ahyp="http://schemas.microsoft.com/office/drawing/2018/hyperlinkcolor" val="tx"/>
                    </a:ext>
                  </a:extLst>
                </a:hlinkClick>
              </a:rPr>
              <a:t> שלנו</a:t>
            </a:r>
            <a:endParaRPr lang="he-IL" sz="3600" b="1" cap="none" spc="0" dirty="0">
              <a:ln w="9525">
                <a:solidFill>
                  <a:schemeClr val="bg1"/>
                </a:solidFill>
                <a:prstDash val="solid"/>
              </a:ln>
              <a:effectLst>
                <a:outerShdw blurRad="12700" dist="38100" dir="2700000" algn="tl" rotWithShape="0">
                  <a:schemeClr val="bg1">
                    <a:lumMod val="50000"/>
                  </a:schemeClr>
                </a:outerShdw>
              </a:effectLst>
            </a:endParaRPr>
          </a:p>
        </p:txBody>
      </p:sp>
      <p:sp>
        <p:nvSpPr>
          <p:cNvPr id="3" name="מלבן 2">
            <a:hlinkClick r:id="rId3"/>
            <a:extLst>
              <a:ext uri="{FF2B5EF4-FFF2-40B4-BE49-F238E27FC236}">
                <a16:creationId xmlns:a16="http://schemas.microsoft.com/office/drawing/2014/main" id="{3288BCA8-084C-31DF-A3C8-3D918522C193}"/>
              </a:ext>
            </a:extLst>
          </p:cNvPr>
          <p:cNvSpPr/>
          <p:nvPr/>
        </p:nvSpPr>
        <p:spPr>
          <a:xfrm>
            <a:off x="2084324" y="4033157"/>
            <a:ext cx="8023350" cy="923330"/>
          </a:xfrm>
          <a:prstGeom prst="rect">
            <a:avLst/>
          </a:prstGeom>
          <a:noFill/>
        </p:spPr>
        <p:txBody>
          <a:bodyPr wrap="none" lIns="91440" tIns="45720" rIns="91440" bIns="45720">
            <a:spAutoFit/>
          </a:bodyPr>
          <a:lstStyle/>
          <a:p>
            <a:pPr algn="ctr" rtl="1"/>
            <a:r>
              <a:rPr lang="he-IL" sz="5400" b="1" u="sng" dirty="0">
                <a:ln w="9525">
                  <a:solidFill>
                    <a:schemeClr val="bg1"/>
                  </a:solidFill>
                  <a:prstDash val="solid"/>
                </a:ln>
                <a:effectLst>
                  <a:outerShdw blurRad="12700" dist="38100" dir="2700000" algn="tl" rotWithShape="0">
                    <a:schemeClr val="bg1">
                      <a:lumMod val="50000"/>
                    </a:schemeClr>
                  </a:outerShdw>
                </a:effectLst>
              </a:rPr>
              <a:t>קישור ל-</a:t>
            </a:r>
            <a:r>
              <a:rPr lang="en-US" sz="5400" b="1" u="sng" dirty="0">
                <a:ln w="9525">
                  <a:solidFill>
                    <a:schemeClr val="bg1"/>
                  </a:solidFill>
                  <a:prstDash val="solid"/>
                </a:ln>
                <a:effectLst>
                  <a:outerShdw blurRad="12700" dist="38100" dir="2700000" algn="tl" rotWithShape="0">
                    <a:schemeClr val="bg1">
                      <a:lumMod val="50000"/>
                    </a:schemeClr>
                  </a:outerShdw>
                </a:effectLst>
              </a:rPr>
              <a:t>Google Colab</a:t>
            </a:r>
            <a:r>
              <a:rPr lang="he-IL" sz="5400" b="1" u="sng" dirty="0">
                <a:ln w="9525">
                  <a:solidFill>
                    <a:schemeClr val="bg1"/>
                  </a:solidFill>
                  <a:prstDash val="solid"/>
                </a:ln>
                <a:effectLst>
                  <a:outerShdw blurRad="12700" dist="38100" dir="2700000" algn="tl" rotWithShape="0">
                    <a:schemeClr val="bg1">
                      <a:lumMod val="50000"/>
                    </a:schemeClr>
                  </a:outerShdw>
                </a:effectLst>
              </a:rPr>
              <a:t> שלנו</a:t>
            </a:r>
            <a:endParaRPr lang="he-IL" sz="3600" b="1" u="sng"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32814957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loud-Final-Project-Video-Review">
            <a:hlinkClick r:id="" action="ppaction://media"/>
            <a:extLst>
              <a:ext uri="{FF2B5EF4-FFF2-40B4-BE49-F238E27FC236}">
                <a16:creationId xmlns:a16="http://schemas.microsoft.com/office/drawing/2014/main" id="{EE961EB4-423B-6F0C-CA9B-A33E7CBEB42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73628" y="716416"/>
            <a:ext cx="9644743" cy="5425168"/>
          </a:xfrm>
          <a:prstGeom prst="rect">
            <a:avLst/>
          </a:prstGeom>
          <a:ln w="127000" cap="flat">
            <a:solidFill>
              <a:srgbClr val="D9D9D9"/>
            </a:solidFill>
            <a:miter lim="800000"/>
          </a:ln>
          <a:effectLst>
            <a:outerShdw blurRad="190500" dist="25400" dir="5400000" sx="104000" sy="104000" kx="100000" ky="100000" algn="t" rotWithShape="0">
              <a:srgbClr val="000000">
                <a:alpha val="18000"/>
              </a:srgbClr>
            </a:outerShdw>
          </a:effectLst>
          <a:scene3d>
            <a:camera prst="orthographicFront"/>
            <a:lightRig rig="threePt" dir="t"/>
          </a:scene3d>
          <a:sp3d contourW="25400">
            <a:contourClr>
              <a:srgbClr val="FFFFFF"/>
            </a:contourClr>
          </a:sp3d>
        </p:spPr>
      </p:pic>
    </p:spTree>
    <p:extLst>
      <p:ext uri="{BB962C8B-B14F-4D97-AF65-F5344CB8AC3E}">
        <p14:creationId xmlns:p14="http://schemas.microsoft.com/office/powerpoint/2010/main" val="40538388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8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תמונה 6">
            <a:extLst>
              <a:ext uri="{FF2B5EF4-FFF2-40B4-BE49-F238E27FC236}">
                <a16:creationId xmlns:a16="http://schemas.microsoft.com/office/drawing/2014/main" id="{91B64A2C-8ADC-06CA-2BF1-3F1057070E4E}"/>
              </a:ext>
            </a:extLst>
          </p:cNvPr>
          <p:cNvPicPr>
            <a:picLocks noChangeAspect="1"/>
          </p:cNvPicPr>
          <p:nvPr/>
        </p:nvPicPr>
        <p:blipFill rotWithShape="1">
          <a:blip r:embed="rId2"/>
          <a:srcRect t="500" b="238"/>
          <a:stretch/>
        </p:blipFill>
        <p:spPr>
          <a:xfrm>
            <a:off x="389728" y="2177143"/>
            <a:ext cx="11412543" cy="4103914"/>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8" name="מלבן 7">
            <a:extLst>
              <a:ext uri="{FF2B5EF4-FFF2-40B4-BE49-F238E27FC236}">
                <a16:creationId xmlns:a16="http://schemas.microsoft.com/office/drawing/2014/main" id="{DEAA1F64-194F-F612-7940-9DF7B06BF9C2}"/>
              </a:ext>
            </a:extLst>
          </p:cNvPr>
          <p:cNvSpPr/>
          <p:nvPr/>
        </p:nvSpPr>
        <p:spPr>
          <a:xfrm>
            <a:off x="890097" y="43544"/>
            <a:ext cx="10411826" cy="923330"/>
          </a:xfrm>
          <a:prstGeom prst="rect">
            <a:avLst/>
          </a:prstGeom>
          <a:noFill/>
        </p:spPr>
        <p:txBody>
          <a:bodyPr wrap="none" lIns="91440" tIns="45720" rIns="91440" bIns="45720">
            <a:spAutoFit/>
          </a:bodyPr>
          <a:lstStyle/>
          <a:p>
            <a:pPr algn="ctr" rtl="1"/>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ה-</a:t>
            </a: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Dashboard</a:t>
            </a:r>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 הראשי של האפליקציה</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9" name="מלבן 8">
            <a:extLst>
              <a:ext uri="{FF2B5EF4-FFF2-40B4-BE49-F238E27FC236}">
                <a16:creationId xmlns:a16="http://schemas.microsoft.com/office/drawing/2014/main" id="{E07D732E-A054-E5F8-763A-BCC88FAEBB48}"/>
              </a:ext>
            </a:extLst>
          </p:cNvPr>
          <p:cNvSpPr/>
          <p:nvPr/>
        </p:nvSpPr>
        <p:spPr>
          <a:xfrm>
            <a:off x="2422071" y="1078988"/>
            <a:ext cx="7347858" cy="923330"/>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מכיל את כל המידע הרלוונטי עבור המשתמש.</a:t>
            </a:r>
          </a:p>
          <a:p>
            <a:pPr algn="ctr" rtl="1"/>
            <a:r>
              <a:rPr lang="he-IL" sz="2400" dirty="0">
                <a:latin typeface="Assistant" pitchFamily="2" charset="-79"/>
                <a:cs typeface="Assistant" pitchFamily="2" charset="-79"/>
              </a:rPr>
              <a:t>מציג את הכפתורים והאפשרויות שהמנהל יכול לבצע באפליקציה.</a:t>
            </a:r>
          </a:p>
        </p:txBody>
      </p:sp>
    </p:spTree>
    <p:extLst>
      <p:ext uri="{BB962C8B-B14F-4D97-AF65-F5344CB8AC3E}">
        <p14:creationId xmlns:p14="http://schemas.microsoft.com/office/powerpoint/2010/main" val="8631843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2076316" y="43544"/>
            <a:ext cx="8039381" cy="923330"/>
          </a:xfrm>
          <a:prstGeom prst="rect">
            <a:avLst/>
          </a:prstGeom>
          <a:noFill/>
        </p:spPr>
        <p:txBody>
          <a:bodyPr wrap="none" lIns="91440" tIns="45720" rIns="91440" bIns="45720">
            <a:spAutoFit/>
          </a:bodyPr>
          <a:lstStyle/>
          <a:p>
            <a:pPr algn="ctr" rtl="1"/>
            <a:r>
              <a:rPr lang="he-IL" sz="5400" b="1" cap="none" spc="0">
                <a:ln w="9525">
                  <a:solidFill>
                    <a:schemeClr val="bg1"/>
                  </a:solidFill>
                  <a:prstDash val="solid"/>
                </a:ln>
                <a:solidFill>
                  <a:schemeClr val="tx1"/>
                </a:solidFill>
                <a:effectLst>
                  <a:outerShdw blurRad="12700" dist="38100" dir="2700000" algn="tl" rotWithShape="0">
                    <a:schemeClr val="bg1">
                      <a:lumMod val="50000"/>
                    </a:schemeClr>
                  </a:outerShdw>
                </a:effectLst>
              </a:rPr>
              <a:t>יצירת </a:t>
            </a:r>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ה-</a:t>
            </a: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Dashboard</a:t>
            </a:r>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 הראשי</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288472" y="2791302"/>
            <a:ext cx="11615056" cy="2677656"/>
          </a:xfrm>
          <a:prstGeom prst="rect">
            <a:avLst/>
          </a:prstGeom>
          <a:solidFill>
            <a:schemeClr val="bg1"/>
          </a:solidFill>
          <a:ln w="76200">
            <a:solidFill>
              <a:schemeClr val="tx1"/>
            </a:solidFill>
          </a:ln>
          <a:scene3d>
            <a:camera prst="orthographicFront"/>
            <a:lightRig rig="threePt" dir="t"/>
          </a:scene3d>
          <a:sp3d>
            <a:bevelT/>
          </a:sp3d>
        </p:spPr>
        <p:txBody>
          <a:bodyPr wrap="square">
            <a:spAutoFit/>
          </a:bodyPr>
          <a:lstStyle/>
          <a:p>
            <a:r>
              <a:rPr lang="en-US" sz="1400" b="0" dirty="0" err="1">
                <a:solidFill>
                  <a:srgbClr val="D4D4D4"/>
                </a:solidFill>
                <a:effectLst/>
                <a:latin typeface="Courier New" panose="02070309020205020404" pitchFamily="49" charset="0"/>
              </a:rPr>
              <a:t>dashboard_buttons</a:t>
            </a:r>
            <a:r>
              <a:rPr lang="en-US" sz="1400" b="0" dirty="0">
                <a:solidFill>
                  <a:srgbClr val="D4D4D4"/>
                </a:solidFill>
                <a:effectLst/>
                <a:latin typeface="Courier New" panose="02070309020205020404" pitchFamily="49" charset="0"/>
              </a:rPr>
              <a:t> = </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'Actions by User'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'Actions by Document'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'Actions Over Time'</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'Actions by Tab'</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'Personal Assistant'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'Progress Patterns'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'Collaboration Signs'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'Working Hours'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'User Contributions'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'Student Activities'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CDCDC"/>
                </a:solidFill>
                <a:effectLst/>
                <a:latin typeface="Courier New" panose="02070309020205020404" pitchFamily="49" charset="0"/>
              </a:rPr>
              <a:t>]</a:t>
            </a:r>
          </a:p>
        </p:txBody>
      </p:sp>
      <p:sp>
        <p:nvSpPr>
          <p:cNvPr id="7" name="מלבן 6">
            <a:extLst>
              <a:ext uri="{FF2B5EF4-FFF2-40B4-BE49-F238E27FC236}">
                <a16:creationId xmlns:a16="http://schemas.microsoft.com/office/drawing/2014/main" id="{BB0A15E4-3AD3-6503-70FF-5697B4F42046}"/>
              </a:ext>
            </a:extLst>
          </p:cNvPr>
          <p:cNvSpPr/>
          <p:nvPr/>
        </p:nvSpPr>
        <p:spPr>
          <a:xfrm>
            <a:off x="2422071" y="1100760"/>
            <a:ext cx="7347858" cy="1360714"/>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קטע קוד זה יוצר כפתורים עבור לוח המחוונים (ה-</a:t>
            </a:r>
            <a:r>
              <a:rPr lang="en-US" sz="2400" dirty="0">
                <a:latin typeface="Assistant" pitchFamily="2" charset="-79"/>
                <a:cs typeface="Assistant" pitchFamily="2" charset="-79"/>
              </a:rPr>
              <a:t>Dashboard</a:t>
            </a:r>
            <a:r>
              <a:rPr lang="he-IL" sz="2400" dirty="0">
                <a:latin typeface="Assistant" pitchFamily="2" charset="-79"/>
                <a:cs typeface="Assistant" pitchFamily="2" charset="-79"/>
              </a:rPr>
              <a:t>) ומסדר אותם בפריסת רשת (</a:t>
            </a:r>
            <a:r>
              <a:rPr lang="en-US" sz="2400" dirty="0">
                <a:latin typeface="Assistant" pitchFamily="2" charset="-79"/>
                <a:cs typeface="Assistant" pitchFamily="2" charset="-79"/>
              </a:rPr>
              <a:t>Grid</a:t>
            </a:r>
            <a:r>
              <a:rPr lang="he-IL" sz="2400" dirty="0">
                <a:latin typeface="Assistant" pitchFamily="2" charset="-79"/>
                <a:cs typeface="Assistant" pitchFamily="2" charset="-79"/>
              </a:rPr>
              <a:t>) כדי להציג פעולות שונות בצורה מאורגנת ומושכת חזותית.</a:t>
            </a:r>
          </a:p>
        </p:txBody>
      </p:sp>
    </p:spTree>
    <p:extLst>
      <p:ext uri="{BB962C8B-B14F-4D97-AF65-F5344CB8AC3E}">
        <p14:creationId xmlns:p14="http://schemas.microsoft.com/office/powerpoint/2010/main" val="4895897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2027418" y="43544"/>
            <a:ext cx="8137164" cy="923330"/>
          </a:xfrm>
          <a:prstGeom prst="rect">
            <a:avLst/>
          </a:prstGeom>
          <a:noFill/>
        </p:spPr>
        <p:txBody>
          <a:bodyPr wrap="none" lIns="91440" tIns="45720" rIns="91440" bIns="45720">
            <a:spAutoFit/>
          </a:bodyPr>
          <a:lstStyle/>
          <a:p>
            <a:pPr algn="ctr" rtl="1"/>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אחזור נתונים ממסד הנתונים</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1155223" y="1933701"/>
            <a:ext cx="9881554" cy="3970318"/>
          </a:xfrm>
          <a:prstGeom prst="rect">
            <a:avLst/>
          </a:prstGeom>
          <a:solidFill>
            <a:schemeClr val="bg1"/>
          </a:solidFill>
          <a:ln w="76200">
            <a:solidFill>
              <a:schemeClr val="tx1"/>
            </a:solidFill>
          </a:ln>
          <a:scene3d>
            <a:camera prst="orthographicFront"/>
            <a:lightRig rig="threePt" dir="t"/>
          </a:scene3d>
          <a:sp3d>
            <a:bevelT/>
          </a:sp3d>
        </p:spPr>
        <p:txBody>
          <a:bodyPr wrap="square">
            <a:spAutoFit/>
          </a:bodyPr>
          <a:lstStyle/>
          <a:p>
            <a:r>
              <a:rPr lang="en-GB" b="0" dirty="0">
                <a:solidFill>
                  <a:srgbClr val="6AA94F"/>
                </a:solidFill>
                <a:effectLst/>
                <a:latin typeface="Courier New" panose="02070309020205020404" pitchFamily="49" charset="0"/>
              </a:rPr>
              <a:t># Function to fetch data from Firebase</a:t>
            </a:r>
            <a:endParaRPr lang="en-GB" b="0" dirty="0">
              <a:solidFill>
                <a:srgbClr val="D4D4D4"/>
              </a:solidFill>
              <a:effectLst/>
              <a:latin typeface="Courier New" panose="02070309020205020404" pitchFamily="49" charset="0"/>
            </a:endParaRPr>
          </a:p>
          <a:p>
            <a:r>
              <a:rPr lang="en-GB" b="0" dirty="0">
                <a:solidFill>
                  <a:srgbClr val="569CD6"/>
                </a:solidFill>
                <a:effectLst/>
                <a:latin typeface="Courier New" panose="02070309020205020404" pitchFamily="49" charset="0"/>
              </a:rPr>
              <a:t>def</a:t>
            </a:r>
            <a:r>
              <a:rPr lang="en-GB" b="0" dirty="0">
                <a:solidFill>
                  <a:srgbClr val="D4D4D4"/>
                </a:solidFill>
                <a:effectLst/>
                <a:latin typeface="Courier New" panose="02070309020205020404" pitchFamily="49" charset="0"/>
              </a:rPr>
              <a:t> </a:t>
            </a:r>
            <a:r>
              <a:rPr lang="en-GB" b="0" dirty="0">
                <a:solidFill>
                  <a:srgbClr val="DCDCAA"/>
                </a:solidFill>
                <a:effectLst/>
                <a:latin typeface="Courier New" panose="02070309020205020404" pitchFamily="49" charset="0"/>
              </a:rPr>
              <a:t>fetch_data_from_firebase</a:t>
            </a:r>
            <a:r>
              <a:rPr lang="en-GB" b="0" dirty="0">
                <a:solidFill>
                  <a:srgbClr val="D4D4D4"/>
                </a:solidFill>
                <a:effectLst/>
                <a:latin typeface="Courier New" panose="02070309020205020404" pitchFamily="49" charset="0"/>
              </a:rPr>
              <a:t>()</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a:t>
            </a:r>
            <a:r>
              <a:rPr lang="en-GB" b="0" dirty="0">
                <a:solidFill>
                  <a:srgbClr val="CE9178"/>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CE9178"/>
                </a:solidFill>
                <a:effectLst/>
                <a:latin typeface="Courier New" panose="02070309020205020404" pitchFamily="49" charset="0"/>
              </a:rPr>
              <a:t>    This function fetches data from the specified Firebase database.</a:t>
            </a:r>
            <a:br>
              <a:rPr lang="en-GB" b="0" dirty="0">
                <a:solidFill>
                  <a:srgbClr val="D4D4D4"/>
                </a:solidFill>
                <a:effectLst/>
                <a:latin typeface="Courier New" panose="02070309020205020404" pitchFamily="49" charset="0"/>
              </a:rPr>
            </a:br>
            <a:r>
              <a:rPr lang="en-GB" b="0" dirty="0">
                <a:solidFill>
                  <a:srgbClr val="CE9178"/>
                </a:solidFill>
                <a:effectLst/>
                <a:latin typeface="Courier New" panose="02070309020205020404" pitchFamily="49" charset="0"/>
              </a:rPr>
              <a:t>    It connects to the Firebase URL and retrieves data stored.</a:t>
            </a:r>
          </a:p>
          <a:p>
            <a:r>
              <a:rPr lang="en-GB" b="0" dirty="0">
                <a:solidFill>
                  <a:srgbClr val="CE9178"/>
                </a:solidFill>
                <a:effectLst/>
                <a:latin typeface="Courier New" panose="02070309020205020404" pitchFamily="49" charset="0"/>
              </a:rPr>
              <a:t>    The retrieved data is stored in a list and returned.</a:t>
            </a:r>
            <a:endParaRPr lang="en-GB" b="0" dirty="0">
              <a:solidFill>
                <a:srgbClr val="D4D4D4"/>
              </a:solidFill>
              <a:effectLst/>
              <a:latin typeface="Courier New" panose="02070309020205020404" pitchFamily="49" charset="0"/>
            </a:endParaRPr>
          </a:p>
          <a:p>
            <a:r>
              <a:rPr lang="en-GB" b="0" dirty="0">
                <a:solidFill>
                  <a:srgbClr val="CE9178"/>
                </a:solidFill>
                <a:effectLst/>
                <a:latin typeface="Courier New" panose="02070309020205020404" pitchFamily="49" charset="0"/>
              </a:rPr>
              <a:t>    If no data is found, an empty list is returned.</a:t>
            </a:r>
            <a:endParaRPr lang="en-GB" b="0" dirty="0">
              <a:solidFill>
                <a:srgbClr val="D4D4D4"/>
              </a:solidFill>
              <a:effectLst/>
              <a:latin typeface="Courier New" panose="02070309020205020404" pitchFamily="49" charset="0"/>
            </a:endParaRPr>
          </a:p>
          <a:p>
            <a:r>
              <a:rPr lang="en-GB" b="0" dirty="0">
                <a:solidFill>
                  <a:srgbClr val="CE9178"/>
                </a:solidFill>
                <a:effectLst/>
                <a:latin typeface="Courier New" panose="02070309020205020404" pitchFamily="49" charset="0"/>
              </a:rPr>
              <a:t>    """</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result = </a:t>
            </a:r>
            <a:r>
              <a:rPr lang="en-GB" b="0" dirty="0" err="1">
                <a:solidFill>
                  <a:srgbClr val="D4D4D4"/>
                </a:solidFill>
                <a:effectLst/>
                <a:latin typeface="Courier New" panose="02070309020205020404" pitchFamily="49" charset="0"/>
              </a:rPr>
              <a:t>FBconn.get</a:t>
            </a:r>
            <a:r>
              <a:rPr lang="en-GB" b="0" dirty="0">
                <a:solidFill>
                  <a:srgbClr val="DCDCDC"/>
                </a:solidFill>
                <a:effectLst/>
                <a:latin typeface="Courier New" panose="02070309020205020404" pitchFamily="49" charset="0"/>
              </a:rPr>
              <a:t>(</a:t>
            </a:r>
            <a:r>
              <a:rPr lang="en-GB" b="0" dirty="0">
                <a:solidFill>
                  <a:srgbClr val="CE9178"/>
                </a:solidFill>
                <a:effectLst/>
                <a:latin typeface="Courier New" panose="02070309020205020404" pitchFamily="49" charset="0"/>
              </a:rPr>
              <a:t>'/HW2-Tiger/'</a:t>
            </a:r>
            <a:r>
              <a:rPr lang="en-GB" b="0" dirty="0">
                <a:solidFill>
                  <a:srgbClr val="DCDCDC"/>
                </a:solidFill>
                <a:effectLst/>
                <a:latin typeface="Courier New" panose="02070309020205020404" pitchFamily="49" charset="0"/>
              </a:rPr>
              <a:t>,</a:t>
            </a:r>
            <a:r>
              <a:rPr lang="en-GB" b="0" dirty="0">
                <a:solidFill>
                  <a:srgbClr val="D4D4D4"/>
                </a:solidFill>
                <a:effectLst/>
                <a:latin typeface="Courier New" panose="02070309020205020404" pitchFamily="49" charset="0"/>
              </a:rPr>
              <a:t> </a:t>
            </a:r>
            <a:r>
              <a:rPr lang="en-GB" b="0" dirty="0">
                <a:solidFill>
                  <a:srgbClr val="569CD6"/>
                </a:solidFill>
                <a:effectLst/>
                <a:latin typeface="Courier New" panose="02070309020205020404" pitchFamily="49" charset="0"/>
              </a:rPr>
              <a:t>None</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a:t>
            </a:r>
            <a:r>
              <a:rPr lang="en-GB" b="0" dirty="0">
                <a:solidFill>
                  <a:srgbClr val="C586C0"/>
                </a:solidFill>
                <a:effectLst/>
                <a:latin typeface="Courier New" panose="02070309020205020404" pitchFamily="49" charset="0"/>
              </a:rPr>
              <a:t>if</a:t>
            </a:r>
            <a:r>
              <a:rPr lang="en-GB" b="0" dirty="0">
                <a:solidFill>
                  <a:srgbClr val="D4D4D4"/>
                </a:solidFill>
                <a:effectLst/>
                <a:latin typeface="Courier New" panose="02070309020205020404" pitchFamily="49" charset="0"/>
              </a:rPr>
              <a:t> result</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data = </a:t>
            </a:r>
            <a:r>
              <a:rPr lang="en-GB" b="0" dirty="0">
                <a:solidFill>
                  <a:srgbClr val="DCDCDC"/>
                </a:solidFill>
                <a:effectLst/>
                <a:latin typeface="Courier New" panose="02070309020205020404" pitchFamily="49" charset="0"/>
              </a:rPr>
              <a:t>[</a:t>
            </a:r>
            <a:r>
              <a:rPr lang="en-GB" b="0" dirty="0">
                <a:solidFill>
                  <a:srgbClr val="D4D4D4"/>
                </a:solidFill>
                <a:effectLst/>
                <a:latin typeface="Courier New" panose="02070309020205020404" pitchFamily="49" charset="0"/>
              </a:rPr>
              <a:t>value </a:t>
            </a:r>
            <a:r>
              <a:rPr lang="en-GB" b="0" dirty="0">
                <a:solidFill>
                  <a:srgbClr val="C586C0"/>
                </a:solidFill>
                <a:effectLst/>
                <a:latin typeface="Courier New" panose="02070309020205020404" pitchFamily="49" charset="0"/>
              </a:rPr>
              <a:t>for</a:t>
            </a:r>
            <a:r>
              <a:rPr lang="en-GB" b="0" dirty="0">
                <a:solidFill>
                  <a:srgbClr val="D4D4D4"/>
                </a:solidFill>
                <a:effectLst/>
                <a:latin typeface="Courier New" panose="02070309020205020404" pitchFamily="49" charset="0"/>
              </a:rPr>
              <a:t> value </a:t>
            </a:r>
            <a:r>
              <a:rPr lang="en-GB" b="0" dirty="0">
                <a:solidFill>
                  <a:srgbClr val="82C6FF"/>
                </a:solidFill>
                <a:effectLst/>
                <a:latin typeface="Courier New" panose="02070309020205020404" pitchFamily="49" charset="0"/>
              </a:rPr>
              <a:t>in</a:t>
            </a:r>
            <a:r>
              <a:rPr lang="en-GB" b="0" dirty="0">
                <a:solidFill>
                  <a:srgbClr val="D4D4D4"/>
                </a:solidFill>
                <a:effectLst/>
                <a:latin typeface="Courier New" panose="02070309020205020404" pitchFamily="49" charset="0"/>
              </a:rPr>
              <a:t> </a:t>
            </a:r>
            <a:r>
              <a:rPr lang="en-GB" b="0" dirty="0" err="1">
                <a:solidFill>
                  <a:srgbClr val="D4D4D4"/>
                </a:solidFill>
                <a:effectLst/>
                <a:latin typeface="Courier New" panose="02070309020205020404" pitchFamily="49" charset="0"/>
              </a:rPr>
              <a:t>result.values</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a:t>
            </a:r>
            <a:r>
              <a:rPr lang="en-GB" b="0" dirty="0">
                <a:solidFill>
                  <a:srgbClr val="C586C0"/>
                </a:solidFill>
                <a:effectLst/>
                <a:latin typeface="Courier New" panose="02070309020205020404" pitchFamily="49" charset="0"/>
              </a:rPr>
              <a:t>return</a:t>
            </a:r>
            <a:r>
              <a:rPr lang="en-GB" b="0" dirty="0">
                <a:solidFill>
                  <a:srgbClr val="D4D4D4"/>
                </a:solidFill>
                <a:effectLst/>
                <a:latin typeface="Courier New" panose="02070309020205020404" pitchFamily="49" charset="0"/>
              </a:rPr>
              <a:t> data</a:t>
            </a:r>
            <a:r>
              <a:rPr lang="en-GB" b="0" dirty="0">
                <a:solidFill>
                  <a:srgbClr val="DCDCDC"/>
                </a:solidFill>
                <a:effectLst/>
                <a:latin typeface="Courier New" panose="02070309020205020404" pitchFamily="49" charset="0"/>
              </a:rPr>
              <a:t>,</a:t>
            </a:r>
            <a:r>
              <a:rPr lang="en-GB" b="0" dirty="0">
                <a:solidFill>
                  <a:srgbClr val="D4D4D4"/>
                </a:solidFill>
                <a:effectLst/>
                <a:latin typeface="Courier New" panose="02070309020205020404" pitchFamily="49" charset="0"/>
              </a:rPr>
              <a:t> result</a:t>
            </a:r>
          </a:p>
          <a:p>
            <a:r>
              <a:rPr lang="en-GB" b="0" dirty="0">
                <a:solidFill>
                  <a:srgbClr val="D4D4D4"/>
                </a:solidFill>
                <a:effectLst/>
                <a:latin typeface="Courier New" panose="02070309020205020404" pitchFamily="49" charset="0"/>
              </a:rPr>
              <a:t>    </a:t>
            </a:r>
            <a:r>
              <a:rPr lang="en-GB" b="0" dirty="0">
                <a:solidFill>
                  <a:srgbClr val="C586C0"/>
                </a:solidFill>
                <a:effectLst/>
                <a:latin typeface="Courier New" panose="02070309020205020404" pitchFamily="49" charset="0"/>
              </a:rPr>
              <a:t>else</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a:t>
            </a:r>
            <a:r>
              <a:rPr lang="en-GB" b="0" dirty="0">
                <a:solidFill>
                  <a:srgbClr val="C586C0"/>
                </a:solidFill>
                <a:effectLst/>
                <a:latin typeface="Courier New" panose="02070309020205020404" pitchFamily="49" charset="0"/>
              </a:rPr>
              <a:t>return</a:t>
            </a:r>
            <a:r>
              <a:rPr lang="en-GB" b="0" dirty="0">
                <a:solidFill>
                  <a:srgbClr val="D4D4D4"/>
                </a:solidFill>
                <a:effectLst/>
                <a:latin typeface="Courier New" panose="02070309020205020404" pitchFamily="49" charset="0"/>
              </a:rPr>
              <a:t> </a:t>
            </a:r>
            <a:r>
              <a:rPr lang="en-GB" b="0" dirty="0">
                <a:solidFill>
                  <a:srgbClr val="DCDCDC"/>
                </a:solidFill>
                <a:effectLst/>
                <a:latin typeface="Courier New" panose="02070309020205020404" pitchFamily="49" charset="0"/>
              </a:rPr>
              <a:t>[],</a:t>
            </a:r>
            <a:r>
              <a:rPr lang="en-GB" b="0" dirty="0">
                <a:solidFill>
                  <a:srgbClr val="D4D4D4"/>
                </a:solidFill>
                <a:effectLst/>
                <a:latin typeface="Courier New" panose="02070309020205020404" pitchFamily="49" charset="0"/>
              </a:rPr>
              <a:t> </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p:txBody>
      </p:sp>
      <p:sp>
        <p:nvSpPr>
          <p:cNvPr id="7" name="מלבן 6">
            <a:extLst>
              <a:ext uri="{FF2B5EF4-FFF2-40B4-BE49-F238E27FC236}">
                <a16:creationId xmlns:a16="http://schemas.microsoft.com/office/drawing/2014/main" id="{A48EDF25-BA58-2894-248E-6CC19527858C}"/>
              </a:ext>
            </a:extLst>
          </p:cNvPr>
          <p:cNvSpPr/>
          <p:nvPr/>
        </p:nvSpPr>
        <p:spPr>
          <a:xfrm>
            <a:off x="2422071" y="1046331"/>
            <a:ext cx="7347858" cy="782469"/>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עבור כל פעולה בה אנו מציגים גרף וניתוח נתונים, מתבצעת קריאה למסד הנתונים לצורך אחזור המידע הרצוי.</a:t>
            </a:r>
          </a:p>
        </p:txBody>
      </p:sp>
      <p:sp>
        <p:nvSpPr>
          <p:cNvPr id="8" name="מלבן 7">
            <a:extLst>
              <a:ext uri="{FF2B5EF4-FFF2-40B4-BE49-F238E27FC236}">
                <a16:creationId xmlns:a16="http://schemas.microsoft.com/office/drawing/2014/main" id="{79B6E88D-3428-42E4-6EAA-0E769C37CFEE}"/>
              </a:ext>
            </a:extLst>
          </p:cNvPr>
          <p:cNvSpPr/>
          <p:nvPr/>
        </p:nvSpPr>
        <p:spPr>
          <a:xfrm>
            <a:off x="4544785" y="5701465"/>
            <a:ext cx="7347858" cy="808197"/>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אנחנו משתמשים ב-</a:t>
            </a:r>
            <a:r>
              <a:rPr lang="en-US" sz="2400" dirty="0">
                <a:latin typeface="Assistant" pitchFamily="2" charset="-79"/>
                <a:cs typeface="Assistant" pitchFamily="2" charset="-79"/>
              </a:rPr>
              <a:t>Caching</a:t>
            </a:r>
            <a:r>
              <a:rPr lang="he-IL" sz="2400" dirty="0">
                <a:latin typeface="Assistant" pitchFamily="2" charset="-79"/>
                <a:cs typeface="Assistant" pitchFamily="2" charset="-79"/>
              </a:rPr>
              <a:t> (על ידי </a:t>
            </a:r>
            <a:r>
              <a:rPr lang="en-US" sz="2400" dirty="0">
                <a:latin typeface="Assistant" pitchFamily="2" charset="-79"/>
                <a:cs typeface="Assistant" pitchFamily="2" charset="-79"/>
              </a:rPr>
              <a:t>Data Frames</a:t>
            </a:r>
            <a:r>
              <a:rPr lang="he-IL" sz="2400" dirty="0">
                <a:latin typeface="Assistant" pitchFamily="2" charset="-79"/>
                <a:cs typeface="Assistant" pitchFamily="2" charset="-79"/>
              </a:rPr>
              <a:t>) בכדי לייעל את הביצועים.</a:t>
            </a:r>
          </a:p>
        </p:txBody>
      </p:sp>
    </p:spTree>
    <p:extLst>
      <p:ext uri="{BB962C8B-B14F-4D97-AF65-F5344CB8AC3E}">
        <p14:creationId xmlns:p14="http://schemas.microsoft.com/office/powerpoint/2010/main" val="3764776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86114D5E-E6D9-6A66-1937-D8C9E5AA3514}"/>
              </a:ext>
            </a:extLst>
          </p:cNvPr>
          <p:cNvPicPr>
            <a:picLocks noChangeAspect="1"/>
          </p:cNvPicPr>
          <p:nvPr/>
        </p:nvPicPr>
        <p:blipFill>
          <a:blip r:embed="rId2"/>
          <a:stretch>
            <a:fillRect/>
          </a:stretch>
        </p:blipFill>
        <p:spPr>
          <a:xfrm>
            <a:off x="4591708" y="952893"/>
            <a:ext cx="7261438" cy="3238108"/>
          </a:xfrm>
          <a:prstGeom prst="rect">
            <a:avLst/>
          </a:prstGeom>
          <a:scene3d>
            <a:camera prst="orthographicFront"/>
            <a:lightRig rig="threePt" dir="t"/>
          </a:scene3d>
          <a:sp3d>
            <a:bevelT/>
          </a:sp3d>
        </p:spPr>
      </p:pic>
      <p:sp>
        <p:nvSpPr>
          <p:cNvPr id="6" name="מלבן 5">
            <a:extLst>
              <a:ext uri="{FF2B5EF4-FFF2-40B4-BE49-F238E27FC236}">
                <a16:creationId xmlns:a16="http://schemas.microsoft.com/office/drawing/2014/main" id="{B1B7CE57-22E6-317F-32C1-84E7D1107575}"/>
              </a:ext>
            </a:extLst>
          </p:cNvPr>
          <p:cNvSpPr/>
          <p:nvPr/>
        </p:nvSpPr>
        <p:spPr>
          <a:xfrm>
            <a:off x="1681176" y="43544"/>
            <a:ext cx="8829661"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שליחת מייל עם תמונה מצורפת</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8" name="תמונה 7">
            <a:extLst>
              <a:ext uri="{FF2B5EF4-FFF2-40B4-BE49-F238E27FC236}">
                <a16:creationId xmlns:a16="http://schemas.microsoft.com/office/drawing/2014/main" id="{4FC16ACB-0183-3C63-0152-D0683DD242EA}"/>
              </a:ext>
            </a:extLst>
          </p:cNvPr>
          <p:cNvPicPr>
            <a:picLocks noChangeAspect="1"/>
          </p:cNvPicPr>
          <p:nvPr/>
        </p:nvPicPr>
        <p:blipFill>
          <a:blip r:embed="rId3"/>
          <a:stretch>
            <a:fillRect/>
          </a:stretch>
        </p:blipFill>
        <p:spPr>
          <a:xfrm>
            <a:off x="502844" y="4247415"/>
            <a:ext cx="6899441" cy="2361504"/>
          </a:xfrm>
          <a:prstGeom prst="rect">
            <a:avLst/>
          </a:prstGeom>
          <a:scene3d>
            <a:camera prst="orthographicFront"/>
            <a:lightRig rig="threePt" dir="t"/>
          </a:scene3d>
          <a:sp3d>
            <a:bevelT/>
          </a:sp3d>
        </p:spPr>
      </p:pic>
      <p:sp>
        <p:nvSpPr>
          <p:cNvPr id="9" name="צורה חופשית: צורה 8">
            <a:extLst>
              <a:ext uri="{FF2B5EF4-FFF2-40B4-BE49-F238E27FC236}">
                <a16:creationId xmlns:a16="http://schemas.microsoft.com/office/drawing/2014/main" id="{79C645E1-FDD2-3733-64E2-6991B3D17E99}"/>
              </a:ext>
            </a:extLst>
          </p:cNvPr>
          <p:cNvSpPr/>
          <p:nvPr/>
        </p:nvSpPr>
        <p:spPr>
          <a:xfrm>
            <a:off x="7543800" y="4038600"/>
            <a:ext cx="2073446" cy="1709057"/>
          </a:xfrm>
          <a:custGeom>
            <a:avLst/>
            <a:gdLst>
              <a:gd name="connsiteX0" fmla="*/ 1230085 w 1278788"/>
              <a:gd name="connsiteY0" fmla="*/ 0 h 1212113"/>
              <a:gd name="connsiteX1" fmla="*/ 1132114 w 1278788"/>
              <a:gd name="connsiteY1" fmla="*/ 1055914 h 1212113"/>
              <a:gd name="connsiteX2" fmla="*/ 0 w 1278788"/>
              <a:gd name="connsiteY2" fmla="*/ 1186543 h 1212113"/>
            </a:gdLst>
            <a:ahLst/>
            <a:cxnLst>
              <a:cxn ang="0">
                <a:pos x="connsiteX0" y="connsiteY0"/>
              </a:cxn>
              <a:cxn ang="0">
                <a:pos x="connsiteX1" y="connsiteY1"/>
              </a:cxn>
              <a:cxn ang="0">
                <a:pos x="connsiteX2" y="connsiteY2"/>
              </a:cxn>
            </a:cxnLst>
            <a:rect l="l" t="t" r="r" b="b"/>
            <a:pathLst>
              <a:path w="1278788" h="1212113">
                <a:moveTo>
                  <a:pt x="1230085" y="0"/>
                </a:moveTo>
                <a:cubicBezTo>
                  <a:pt x="1283606" y="429078"/>
                  <a:pt x="1337128" y="858157"/>
                  <a:pt x="1132114" y="1055914"/>
                </a:cubicBezTo>
                <a:cubicBezTo>
                  <a:pt x="927100" y="1253671"/>
                  <a:pt x="463550" y="1220107"/>
                  <a:pt x="0" y="1186543"/>
                </a:cubicBezTo>
              </a:path>
            </a:pathLst>
          </a:custGeom>
          <a:noFill/>
          <a:ln w="57150">
            <a:solidFill>
              <a:schemeClr val="tx1"/>
            </a:solidFill>
            <a:headEnd type="none" w="med" len="med"/>
            <a:tailEnd type="arrow" w="med" len="med"/>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7072931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1681176" y="43544"/>
            <a:ext cx="8829661"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שליחת מייל עם תמונה מצורפת</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283029" y="1382238"/>
            <a:ext cx="11625942" cy="4832092"/>
          </a:xfrm>
          <a:prstGeom prst="rect">
            <a:avLst/>
          </a:prstGeom>
          <a:solidFill>
            <a:schemeClr val="bg1"/>
          </a:solidFill>
          <a:ln w="76200">
            <a:solidFill>
              <a:schemeClr val="tx1"/>
            </a:solidFill>
          </a:ln>
          <a:scene3d>
            <a:camera prst="orthographicFront"/>
            <a:lightRig rig="threePt" dir="t"/>
          </a:scene3d>
          <a:sp3d>
            <a:bevelT/>
          </a:sp3d>
        </p:spPr>
        <p:txBody>
          <a:bodyPr wrap="square">
            <a:spAutoFit/>
          </a:bodyPr>
          <a:lstStyle/>
          <a:p>
            <a:r>
              <a:rPr lang="en-US" sz="1400" b="0" dirty="0">
                <a:solidFill>
                  <a:srgbClr val="569CD6"/>
                </a:solidFill>
                <a:effectLst/>
                <a:latin typeface="Courier New" panose="02070309020205020404" pitchFamily="49" charset="0"/>
              </a:rPr>
              <a:t>def</a:t>
            </a:r>
            <a:r>
              <a:rPr lang="en-US" sz="1400" b="0" dirty="0">
                <a:solidFill>
                  <a:srgbClr val="D4D4D4"/>
                </a:solidFill>
                <a:effectLst/>
                <a:latin typeface="Courier New" panose="02070309020205020404" pitchFamily="49" charset="0"/>
              </a:rPr>
              <a:t> </a:t>
            </a:r>
            <a:r>
              <a:rPr lang="en-US" sz="1400" b="0" dirty="0">
                <a:solidFill>
                  <a:srgbClr val="DCDCAA"/>
                </a:solidFill>
                <a:effectLst/>
                <a:latin typeface="Courier New" panose="02070309020205020404" pitchFamily="49" charset="0"/>
              </a:rPr>
              <a:t>send_email_with_attachment</a:t>
            </a:r>
            <a:r>
              <a:rPr lang="en-US" sz="1400" b="0" dirty="0">
                <a:solidFill>
                  <a:srgbClr val="D4D4D4"/>
                </a:solidFill>
                <a:effectLst/>
                <a:latin typeface="Courier New" panose="02070309020205020404" pitchFamily="49" charset="0"/>
              </a:rPr>
              <a:t>(</a:t>
            </a:r>
            <a:r>
              <a:rPr lang="en-US" sz="1400" b="0" dirty="0">
                <a:solidFill>
                  <a:srgbClr val="9CDCFE"/>
                </a:solidFill>
                <a:effectLst/>
                <a:latin typeface="Courier New" panose="02070309020205020404" pitchFamily="49" charset="0"/>
              </a:rPr>
              <a:t>subject</a:t>
            </a:r>
            <a:r>
              <a:rPr lang="en-US" sz="1400" b="0" dirty="0">
                <a:solidFill>
                  <a:srgbClr val="D4D4D4"/>
                </a:solidFill>
                <a:effectLst/>
                <a:latin typeface="Courier New" panose="02070309020205020404" pitchFamily="49" charset="0"/>
              </a:rPr>
              <a:t>, </a:t>
            </a:r>
            <a:r>
              <a:rPr lang="en-US" sz="1400" b="0" dirty="0">
                <a:solidFill>
                  <a:srgbClr val="9CDCFE"/>
                </a:solidFill>
                <a:effectLst/>
                <a:latin typeface="Courier New" panose="02070309020205020404" pitchFamily="49" charset="0"/>
              </a:rPr>
              <a:t>body</a:t>
            </a:r>
            <a:r>
              <a:rPr lang="en-US" sz="1400" b="0" dirty="0">
                <a:solidFill>
                  <a:srgbClr val="D4D4D4"/>
                </a:solidFill>
                <a:effectLst/>
                <a:latin typeface="Courier New" panose="02070309020205020404" pitchFamily="49" charset="0"/>
              </a:rPr>
              <a:t>, </a:t>
            </a:r>
            <a:r>
              <a:rPr lang="en-US" sz="1400" b="0" dirty="0" err="1">
                <a:solidFill>
                  <a:srgbClr val="9CDCFE"/>
                </a:solidFill>
                <a:effectLst/>
                <a:latin typeface="Courier New" panose="02070309020205020404" pitchFamily="49" charset="0"/>
              </a:rPr>
              <a:t>attachment_path</a:t>
            </a:r>
            <a:r>
              <a:rPr lang="en-US" sz="1400" b="0" dirty="0">
                <a:solidFill>
                  <a:srgbClr val="D4D4D4"/>
                </a:solidFill>
                <a:effectLst/>
                <a:latin typeface="Courier New" panose="02070309020205020404" pitchFamily="49" charset="0"/>
              </a:rPr>
              <a:t>, </a:t>
            </a:r>
            <a:r>
              <a:rPr lang="en-US" sz="1400" b="0" dirty="0" err="1">
                <a:solidFill>
                  <a:srgbClr val="9CDCFE"/>
                </a:solidFill>
                <a:effectLst/>
                <a:latin typeface="Courier New" panose="02070309020205020404" pitchFamily="49" charset="0"/>
              </a:rPr>
              <a:t>recipient_email</a:t>
            </a:r>
            <a:r>
              <a:rPr lang="en-US" sz="1400" b="0" dirty="0">
                <a:solidFill>
                  <a:srgbClr val="D4D4D4"/>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msg = </a:t>
            </a:r>
            <a:r>
              <a:rPr lang="en-US" sz="1400" b="0" dirty="0" err="1">
                <a:solidFill>
                  <a:srgbClr val="D4D4D4"/>
                </a:solidFill>
                <a:effectLst/>
                <a:latin typeface="Courier New" panose="02070309020205020404" pitchFamily="49" charset="0"/>
              </a:rPr>
              <a:t>MIMEMultipart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msg</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'From'</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a:t>
            </a:r>
            <a:r>
              <a:rPr lang="en-US" sz="1400" b="0" dirty="0" err="1">
                <a:solidFill>
                  <a:srgbClr val="D4D4D4"/>
                </a:solidFill>
                <a:effectLst/>
                <a:latin typeface="Courier New" panose="02070309020205020404" pitchFamily="49" charset="0"/>
              </a:rPr>
              <a:t>EMAIL_ADDRESS</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msg</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'To'</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a:t>
            </a:r>
            <a:r>
              <a:rPr lang="en-US" sz="1400" b="0" dirty="0" err="1">
                <a:solidFill>
                  <a:srgbClr val="D4D4D4"/>
                </a:solidFill>
                <a:effectLst/>
                <a:latin typeface="Courier New" panose="02070309020205020404" pitchFamily="49" charset="0"/>
              </a:rPr>
              <a:t>recipient_email</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msg</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'Subject'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subject</a:t>
            </a:r>
          </a:p>
          <a:p>
            <a:br>
              <a:rPr lang="en-US" sz="1400" b="0" dirty="0">
                <a:solidFill>
                  <a:srgbClr val="D4D4D4"/>
                </a:solidFill>
                <a:effectLst/>
                <a:latin typeface="Courier New" panose="02070309020205020404" pitchFamily="49" charset="0"/>
              </a:rPr>
            </a:br>
            <a:r>
              <a:rPr lang="en-US" sz="1400" b="0" dirty="0">
                <a:solidFill>
                  <a:srgbClr val="D4D4D4"/>
                </a:solidFill>
                <a:effectLst/>
                <a:latin typeface="Courier New" panose="02070309020205020404" pitchFamily="49" charset="0"/>
              </a:rPr>
              <a:t>    </a:t>
            </a:r>
            <a:r>
              <a:rPr lang="en-US" sz="1400" b="0" dirty="0">
                <a:solidFill>
                  <a:srgbClr val="6AA94F"/>
                </a:solidFill>
                <a:effectLst/>
                <a:latin typeface="Courier New" panose="02070309020205020404" pitchFamily="49" charset="0"/>
              </a:rPr>
              <a:t># Attach the email body</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msg.attach</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MIMEText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body</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'html'</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br>
              <a:rPr lang="en-US" sz="1400" b="0" dirty="0">
                <a:solidFill>
                  <a:srgbClr val="D4D4D4"/>
                </a:solidFill>
                <a:effectLst/>
                <a:latin typeface="Courier New" panose="02070309020205020404" pitchFamily="49" charset="0"/>
              </a:rPr>
            </a:br>
            <a:r>
              <a:rPr lang="en-US" sz="1400" b="0" dirty="0">
                <a:solidFill>
                  <a:srgbClr val="D4D4D4"/>
                </a:solidFill>
                <a:effectLst/>
                <a:latin typeface="Courier New" panose="02070309020205020404" pitchFamily="49" charset="0"/>
              </a:rPr>
              <a:t>    </a:t>
            </a:r>
            <a:r>
              <a:rPr lang="en-US" sz="1400" b="0" dirty="0">
                <a:solidFill>
                  <a:srgbClr val="6AA94F"/>
                </a:solidFill>
                <a:effectLst/>
                <a:latin typeface="Courier New" panose="02070309020205020404" pitchFamily="49" charset="0"/>
              </a:rPr>
              <a:t># Attach the file</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attachment = </a:t>
            </a:r>
            <a:r>
              <a:rPr lang="en-US" sz="1400" b="0" dirty="0" err="1">
                <a:solidFill>
                  <a:srgbClr val="D4D4D4"/>
                </a:solidFill>
                <a:effectLst/>
                <a:latin typeface="Courier New" panose="02070309020205020404" pitchFamily="49" charset="0"/>
              </a:rPr>
              <a:t>MIMEBase</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'application'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'octet-stream'</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with</a:t>
            </a:r>
            <a:r>
              <a:rPr lang="en-US" sz="1400" b="0" dirty="0">
                <a:solidFill>
                  <a:srgbClr val="D4D4D4"/>
                </a:solidFill>
                <a:effectLst/>
                <a:latin typeface="Courier New" panose="02070309020205020404" pitchFamily="49" charset="0"/>
              </a:rPr>
              <a:t> </a:t>
            </a:r>
            <a:r>
              <a:rPr lang="en-US" sz="1400" b="0" dirty="0">
                <a:solidFill>
                  <a:srgbClr val="DCDCAA"/>
                </a:solidFill>
                <a:effectLst/>
                <a:latin typeface="Courier New" panose="02070309020205020404" pitchFamily="49" charset="0"/>
              </a:rPr>
              <a:t>open</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attachment_path</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a:t>
            </a:r>
            <a:r>
              <a:rPr lang="en-US" sz="1400" b="0" dirty="0" err="1">
                <a:solidFill>
                  <a:srgbClr val="CE9178"/>
                </a:solidFill>
                <a:effectLst/>
                <a:latin typeface="Courier New" panose="02070309020205020404" pitchFamily="49" charset="0"/>
              </a:rPr>
              <a:t>rb</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as</a:t>
            </a:r>
            <a:r>
              <a:rPr lang="en-US" sz="1400" b="0" dirty="0">
                <a:solidFill>
                  <a:srgbClr val="D4D4D4"/>
                </a:solidFill>
                <a:effectLst/>
                <a:latin typeface="Courier New" panose="02070309020205020404" pitchFamily="49" charset="0"/>
              </a:rPr>
              <a:t> </a:t>
            </a:r>
            <a:r>
              <a:rPr lang="en-US" sz="1400" b="0" dirty="0">
                <a:solidFill>
                  <a:srgbClr val="9CDCFE"/>
                </a:solidFill>
                <a:effectLst/>
                <a:latin typeface="Courier New" panose="02070309020205020404" pitchFamily="49" charset="0"/>
              </a:rPr>
              <a:t>file</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attachment.set_payload</a:t>
            </a:r>
            <a:r>
              <a:rPr lang="en-US" sz="1400" b="0" dirty="0">
                <a:solidFill>
                  <a:srgbClr val="DCDCDC"/>
                </a:solidFill>
                <a:effectLst/>
                <a:latin typeface="Courier New" panose="02070309020205020404" pitchFamily="49" charset="0"/>
              </a:rPr>
              <a:t>(</a:t>
            </a:r>
            <a:r>
              <a:rPr lang="en-US" sz="1400" b="0" dirty="0" err="1">
                <a:solidFill>
                  <a:srgbClr val="9CDCFE"/>
                </a:solidFill>
                <a:effectLst/>
                <a:latin typeface="Courier New" panose="02070309020205020404" pitchFamily="49" charset="0"/>
              </a:rPr>
              <a:t>file</a:t>
            </a:r>
            <a:r>
              <a:rPr lang="en-US" sz="1400" b="0" dirty="0" err="1">
                <a:solidFill>
                  <a:srgbClr val="D4D4D4"/>
                </a:solidFill>
                <a:effectLst/>
                <a:latin typeface="Courier New" panose="02070309020205020404" pitchFamily="49" charset="0"/>
              </a:rPr>
              <a:t>.read</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encoders.encode_base64</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attachment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attachment.add_header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'Content-Disposition'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err="1">
                <a:solidFill>
                  <a:srgbClr val="569CD6"/>
                </a:solidFill>
                <a:effectLst/>
                <a:latin typeface="Courier New" panose="02070309020205020404" pitchFamily="49" charset="0"/>
              </a:rPr>
              <a:t>f</a:t>
            </a:r>
            <a:r>
              <a:rPr lang="en-US" sz="1400" b="0" dirty="0" err="1">
                <a:solidFill>
                  <a:srgbClr val="CE9178"/>
                </a:solidFill>
                <a:effectLst/>
                <a:latin typeface="Courier New" panose="02070309020205020404" pitchFamily="49" charset="0"/>
              </a:rPr>
              <a:t>'attach</a:t>
            </a:r>
            <a:r>
              <a:rPr lang="en-US" sz="1400" dirty="0">
                <a:solidFill>
                  <a:srgbClr val="CE9178"/>
                </a:solidFill>
                <a:latin typeface="Courier New" panose="02070309020205020404" pitchFamily="49" charset="0"/>
              </a:rPr>
              <a:t>; </a:t>
            </a:r>
            <a:r>
              <a:rPr lang="en-US" sz="1400" b="0" dirty="0">
                <a:solidFill>
                  <a:srgbClr val="CE9178"/>
                </a:solidFill>
                <a:effectLst/>
                <a:latin typeface="Courier New" panose="02070309020205020404" pitchFamily="49" charset="0"/>
              </a:rPr>
              <a:t>filename=</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os.path.basename</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attachment_path</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msg.attach</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attachment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br>
              <a:rPr lang="en-US" sz="1400" b="0" dirty="0">
                <a:solidFill>
                  <a:srgbClr val="D4D4D4"/>
                </a:solidFill>
                <a:effectLst/>
                <a:latin typeface="Courier New" panose="02070309020205020404" pitchFamily="49" charset="0"/>
              </a:rPr>
            </a:br>
            <a:r>
              <a:rPr lang="en-US" sz="1400" b="0" dirty="0">
                <a:solidFill>
                  <a:srgbClr val="D4D4D4"/>
                </a:solidFill>
                <a:effectLst/>
                <a:latin typeface="Courier New" panose="02070309020205020404" pitchFamily="49" charset="0"/>
              </a:rPr>
              <a:t>    </a:t>
            </a:r>
            <a:r>
              <a:rPr lang="en-US" sz="1400" b="0" dirty="0">
                <a:solidFill>
                  <a:srgbClr val="6AA94F"/>
                </a:solidFill>
                <a:effectLst/>
                <a:latin typeface="Courier New" panose="02070309020205020404" pitchFamily="49" charset="0"/>
              </a:rPr>
              <a:t># Connect to the SMTP server and send the email</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with</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smtplib.SMTP</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SMTP_SERVER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SMTP_PORT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as</a:t>
            </a:r>
            <a:r>
              <a:rPr lang="en-US" sz="1400" b="0" dirty="0">
                <a:solidFill>
                  <a:srgbClr val="D4D4D4"/>
                </a:solidFill>
                <a:effectLst/>
                <a:latin typeface="Courier New" panose="02070309020205020404" pitchFamily="49" charset="0"/>
              </a:rPr>
              <a:t> server</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server.starttls</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server.login</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EMAIL_ADDRESS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EMAIL_PASSWORD</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server.send_message</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msg</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p:txBody>
      </p:sp>
      <p:sp>
        <p:nvSpPr>
          <p:cNvPr id="2" name="מלבן 1">
            <a:extLst>
              <a:ext uri="{FF2B5EF4-FFF2-40B4-BE49-F238E27FC236}">
                <a16:creationId xmlns:a16="http://schemas.microsoft.com/office/drawing/2014/main" id="{B850CDEE-8578-4CF9-152C-75D08479F5E3}"/>
              </a:ext>
            </a:extLst>
          </p:cNvPr>
          <p:cNvSpPr/>
          <p:nvPr/>
        </p:nvSpPr>
        <p:spPr>
          <a:xfrm>
            <a:off x="4740728" y="2026045"/>
            <a:ext cx="7347858" cy="782469"/>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הפיצ'ר של האפליקציה שלנו מאפשר העברת הגרף שהונפק ישירות לכתובת המייל אותה הקליד המשתמש בדף של הגרף.</a:t>
            </a:r>
          </a:p>
        </p:txBody>
      </p:sp>
    </p:spTree>
    <p:extLst>
      <p:ext uri="{BB962C8B-B14F-4D97-AF65-F5344CB8AC3E}">
        <p14:creationId xmlns:p14="http://schemas.microsoft.com/office/powerpoint/2010/main" val="21065154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B1196A93-5B9C-B745-C9FF-C72D4C237D6E}"/>
              </a:ext>
            </a:extLst>
          </p:cNvPr>
          <p:cNvSpPr/>
          <p:nvPr/>
        </p:nvSpPr>
        <p:spPr>
          <a:xfrm>
            <a:off x="1121743" y="43544"/>
            <a:ext cx="9948557"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המשימה לפי הקובץ </a:t>
            </a:r>
            <a:r>
              <a:rPr lang="en-US" sz="5400" b="1" dirty="0">
                <a:ln w="9525">
                  <a:solidFill>
                    <a:schemeClr val="bg1"/>
                  </a:solidFill>
                  <a:prstDash val="solid"/>
                </a:ln>
                <a:effectLst>
                  <a:outerShdw blurRad="12700" dist="38100" dir="2700000" algn="tl" rotWithShape="0">
                    <a:schemeClr val="bg1">
                      <a:lumMod val="50000"/>
                    </a:schemeClr>
                  </a:outerShdw>
                </a:effectLst>
              </a:rPr>
              <a:t>JSON</a:t>
            </a:r>
            <a:r>
              <a:rPr lang="he-IL" sz="5400" b="1" dirty="0">
                <a:ln w="9525">
                  <a:solidFill>
                    <a:schemeClr val="bg1"/>
                  </a:solidFill>
                  <a:prstDash val="solid"/>
                </a:ln>
                <a:effectLst>
                  <a:outerShdw blurRad="12700" dist="38100" dir="2700000" algn="tl" rotWithShape="0">
                    <a:schemeClr val="bg1">
                      <a:lumMod val="50000"/>
                    </a:schemeClr>
                  </a:outerShdw>
                </a:effectLst>
              </a:rPr>
              <a:t> שקיבלנו</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7" name="מלבן 6">
            <a:extLst>
              <a:ext uri="{FF2B5EF4-FFF2-40B4-BE49-F238E27FC236}">
                <a16:creationId xmlns:a16="http://schemas.microsoft.com/office/drawing/2014/main" id="{A3ACA7FA-5A58-678C-CC4F-16C6ED5E3F1C}"/>
              </a:ext>
            </a:extLst>
          </p:cNvPr>
          <p:cNvSpPr/>
          <p:nvPr/>
        </p:nvSpPr>
        <p:spPr>
          <a:xfrm>
            <a:off x="1368878" y="1643743"/>
            <a:ext cx="9454243" cy="3287486"/>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800" b="1" dirty="0">
                <a:latin typeface="Assistant" pitchFamily="2" charset="-79"/>
                <a:cs typeface="Assistant" pitchFamily="2" charset="-79"/>
              </a:rPr>
              <a:t>למצוא דפוס התקדמות של המשימה של המשתמשים:</a:t>
            </a:r>
          </a:p>
          <a:p>
            <a:pPr algn="ctr" rtl="1"/>
            <a:r>
              <a:rPr lang="he-IL" sz="2800" dirty="0">
                <a:latin typeface="Assistant" pitchFamily="2" charset="-79"/>
                <a:cs typeface="Assistant" pitchFamily="2" charset="-79"/>
              </a:rPr>
              <a:t>איך הם יוצרים כרטיסיות חדשות ומוסיפים תכונות, מי התורם העיקרי למשימה?</a:t>
            </a:r>
          </a:p>
          <a:p>
            <a:pPr algn="ctr" rtl="1"/>
            <a:r>
              <a:rPr lang="he-IL" sz="2800" dirty="0">
                <a:latin typeface="Assistant" pitchFamily="2" charset="-79"/>
                <a:cs typeface="Assistant" pitchFamily="2" charset="-79"/>
              </a:rPr>
              <a:t>האם יש דפוס התקדמות כלשהו בימים/שעות שהם עבדו</a:t>
            </a:r>
          </a:p>
          <a:p>
            <a:pPr algn="ctr" rtl="1"/>
            <a:r>
              <a:rPr lang="he-IL" sz="2800" dirty="0">
                <a:latin typeface="Assistant" pitchFamily="2" charset="-79"/>
                <a:cs typeface="Assistant" pitchFamily="2" charset="-79"/>
              </a:rPr>
              <a:t> האם ניתן למצוא סימני שיתוף פעולה (למשל עבודה באותן שעות, תורם לאותה כרטיסייה)?</a:t>
            </a:r>
          </a:p>
        </p:txBody>
      </p:sp>
    </p:spTree>
    <p:extLst>
      <p:ext uri="{BB962C8B-B14F-4D97-AF65-F5344CB8AC3E}">
        <p14:creationId xmlns:p14="http://schemas.microsoft.com/office/powerpoint/2010/main" val="1549817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5170930" y="43544"/>
            <a:ext cx="1850186"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גרף 1</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מלבן 2">
            <a:extLst>
              <a:ext uri="{FF2B5EF4-FFF2-40B4-BE49-F238E27FC236}">
                <a16:creationId xmlns:a16="http://schemas.microsoft.com/office/drawing/2014/main" id="{9D2EB618-877D-07E9-836E-DC99E5041552}"/>
              </a:ext>
            </a:extLst>
          </p:cNvPr>
          <p:cNvSpPr/>
          <p:nvPr/>
        </p:nvSpPr>
        <p:spPr>
          <a:xfrm>
            <a:off x="489857" y="1270462"/>
            <a:ext cx="3722914" cy="4320000"/>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גרף זה מדגים את דפוס ההתקדמות של כרטיסיות ותכונות חדשות שנוספו על ידי משתמשים לאורך זמן. תרשים העמודות המוערם מציג את התרומות של כל משתמש, עם צבעים שונים המייצגים כרטיסיות ותכונות, המאפשר זיהוי קל של פעילות משתמש בודד והתקדמות כללית.</a:t>
            </a:r>
          </a:p>
        </p:txBody>
      </p:sp>
      <p:pic>
        <p:nvPicPr>
          <p:cNvPr id="2054" name="Picture 6">
            <a:extLst>
              <a:ext uri="{FF2B5EF4-FFF2-40B4-BE49-F238E27FC236}">
                <a16:creationId xmlns:a16="http://schemas.microsoft.com/office/drawing/2014/main" id="{1FF3B3E6-08FA-965A-5E52-247A080DFE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0114" y="1270462"/>
            <a:ext cx="7204882" cy="4320000"/>
          </a:xfrm>
          <a:prstGeom prst="rect">
            <a:avLst/>
          </a:prstGeom>
          <a:noFill/>
          <a:extLst>
            <a:ext uri="{909E8E84-426E-40DD-AFC4-6F175D3DCCD1}">
              <a14:hiddenFill xmlns:a14="http://schemas.microsoft.com/office/drawing/2010/main">
                <a:solidFill>
                  <a:srgbClr val="FFFFFF"/>
                </a:solidFill>
              </a14:hiddenFill>
            </a:ext>
          </a:extLst>
        </p:spPr>
      </p:pic>
      <p:sp>
        <p:nvSpPr>
          <p:cNvPr id="7" name="אליפסה 6">
            <a:extLst>
              <a:ext uri="{FF2B5EF4-FFF2-40B4-BE49-F238E27FC236}">
                <a16:creationId xmlns:a16="http://schemas.microsoft.com/office/drawing/2014/main" id="{3804C768-27A8-370F-61FC-9C5356224E6A}"/>
              </a:ext>
            </a:extLst>
          </p:cNvPr>
          <p:cNvSpPr/>
          <p:nvPr/>
        </p:nvSpPr>
        <p:spPr>
          <a:xfrm>
            <a:off x="10463495" y="4655997"/>
            <a:ext cx="1440000" cy="1440000"/>
          </a:xfrm>
          <a:prstGeom prst="ellipse">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a:r>
              <a:rPr lang="en-US" b="1" dirty="0">
                <a:latin typeface="Assistant" pitchFamily="2" charset="-79"/>
                <a:cs typeface="Assistant" pitchFamily="2" charset="-79"/>
              </a:rPr>
              <a:t>Stacked Bar</a:t>
            </a:r>
          </a:p>
          <a:p>
            <a:pPr algn="ctr"/>
            <a:r>
              <a:rPr lang="en-US" b="1" dirty="0">
                <a:latin typeface="Assistant" pitchFamily="2" charset="-79"/>
                <a:cs typeface="Assistant" pitchFamily="2" charset="-79"/>
              </a:rPr>
              <a:t>Chart</a:t>
            </a:r>
            <a:endParaRPr lang="he-IL" b="1" dirty="0">
              <a:latin typeface="Assistant" pitchFamily="2" charset="-79"/>
              <a:cs typeface="Assistant" pitchFamily="2" charset="-79"/>
            </a:endParaRPr>
          </a:p>
        </p:txBody>
      </p:sp>
    </p:spTree>
    <p:extLst>
      <p:ext uri="{BB962C8B-B14F-4D97-AF65-F5344CB8AC3E}">
        <p14:creationId xmlns:p14="http://schemas.microsoft.com/office/powerpoint/2010/main" val="5914475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מעגל">
  <a:themeElements>
    <a:clrScheme name="מעגל">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מעגל">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מעגל">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מעגל</Template>
  <TotalTime>59</TotalTime>
  <Words>1579</Words>
  <Application>Microsoft Office PowerPoint</Application>
  <PresentationFormat>מסך רחב</PresentationFormat>
  <Paragraphs>120</Paragraphs>
  <Slides>15</Slides>
  <Notes>0</Notes>
  <HiddenSlides>0</HiddenSlides>
  <MMClips>1</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15</vt:i4>
      </vt:variant>
    </vt:vector>
  </HeadingPairs>
  <TitlesOfParts>
    <vt:vector size="21" baseType="lpstr">
      <vt:lpstr>Arial</vt:lpstr>
      <vt:lpstr>Assistant</vt:lpstr>
      <vt:lpstr>Cambria Math</vt:lpstr>
      <vt:lpstr>Courier New</vt:lpstr>
      <vt:lpstr>Tw Cen MT</vt:lpstr>
      <vt:lpstr>מעגל</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אלעד קראוז</dc:creator>
  <cp:lastModifiedBy>אלעד קראוז</cp:lastModifiedBy>
  <cp:revision>1</cp:revision>
  <dcterms:created xsi:type="dcterms:W3CDTF">2024-08-09T13:40:09Z</dcterms:created>
  <dcterms:modified xsi:type="dcterms:W3CDTF">2024-08-09T14:39:09Z</dcterms:modified>
</cp:coreProperties>
</file>

<file path=docProps/thumbnail.jpeg>
</file>